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268" r:id="rId3"/>
    <p:sldId id="257" r:id="rId4"/>
    <p:sldId id="318" r:id="rId5"/>
    <p:sldId id="334" r:id="rId6"/>
    <p:sldId id="262" r:id="rId7"/>
    <p:sldId id="274" r:id="rId8"/>
    <p:sldId id="325" r:id="rId9"/>
    <p:sldId id="292" r:id="rId10"/>
    <p:sldId id="300" r:id="rId11"/>
    <p:sldId id="328" r:id="rId12"/>
    <p:sldId id="338" r:id="rId13"/>
    <p:sldId id="317" r:id="rId14"/>
    <p:sldId id="342" r:id="rId15"/>
    <p:sldId id="301" r:id="rId16"/>
    <p:sldId id="347" r:id="rId17"/>
    <p:sldId id="303" r:id="rId18"/>
    <p:sldId id="319" r:id="rId19"/>
    <p:sldId id="346" r:id="rId20"/>
    <p:sldId id="326" r:id="rId21"/>
    <p:sldId id="265" r:id="rId22"/>
    <p:sldId id="259" r:id="rId23"/>
    <p:sldId id="264" r:id="rId24"/>
    <p:sldId id="335" r:id="rId25"/>
    <p:sldId id="296" r:id="rId26"/>
    <p:sldId id="337" r:id="rId27"/>
    <p:sldId id="320" r:id="rId28"/>
    <p:sldId id="343" r:id="rId29"/>
    <p:sldId id="321" r:id="rId30"/>
    <p:sldId id="344" r:id="rId31"/>
    <p:sldId id="293" r:id="rId32"/>
    <p:sldId id="299" r:id="rId33"/>
    <p:sldId id="304" r:id="rId34"/>
    <p:sldId id="305" r:id="rId35"/>
    <p:sldId id="312" r:id="rId36"/>
    <p:sldId id="313" r:id="rId37"/>
    <p:sldId id="314" r:id="rId38"/>
    <p:sldId id="315" r:id="rId39"/>
    <p:sldId id="291" r:id="rId40"/>
    <p:sldId id="339" r:id="rId41"/>
    <p:sldId id="340" r:id="rId42"/>
    <p:sldId id="302" r:id="rId43"/>
    <p:sldId id="341" r:id="rId44"/>
    <p:sldId id="306" r:id="rId45"/>
    <p:sldId id="345" r:id="rId46"/>
    <p:sldId id="311" r:id="rId47"/>
    <p:sldId id="327" r:id="rId48"/>
    <p:sldId id="276" r:id="rId49"/>
    <p:sldId id="271" r:id="rId50"/>
    <p:sldId id="286" r:id="rId51"/>
    <p:sldId id="349" r:id="rId52"/>
    <p:sldId id="322" r:id="rId53"/>
    <p:sldId id="290" r:id="rId54"/>
    <p:sldId id="289" r:id="rId55"/>
    <p:sldId id="278" r:id="rId56"/>
    <p:sldId id="263" r:id="rId57"/>
    <p:sldId id="283" r:id="rId58"/>
    <p:sldId id="280" r:id="rId59"/>
    <p:sldId id="316" r:id="rId60"/>
    <p:sldId id="282" r:id="rId61"/>
    <p:sldId id="288" r:id="rId62"/>
    <p:sldId id="323" r:id="rId63"/>
    <p:sldId id="297" r:id="rId64"/>
    <p:sldId id="295" r:id="rId65"/>
    <p:sldId id="287" r:id="rId66"/>
    <p:sldId id="284" r:id="rId67"/>
    <p:sldId id="350" r:id="rId68"/>
    <p:sldId id="285" r:id="rId69"/>
    <p:sldId id="324" r:id="rId70"/>
    <p:sldId id="277" r:id="rId71"/>
    <p:sldId id="294" r:id="rId72"/>
    <p:sldId id="336" r:id="rId73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300"/>
    <a:srgbClr val="A921FF"/>
    <a:srgbClr val="00DFF7"/>
    <a:srgbClr val="FF32F5"/>
    <a:srgbClr val="00FF2D"/>
    <a:srgbClr val="F0DCFF"/>
    <a:srgbClr val="F1FDD1"/>
    <a:srgbClr val="E3FFE2"/>
    <a:srgbClr val="D7FFD6"/>
    <a:srgbClr val="D0F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50"/>
    <p:restoredTop sz="94715"/>
  </p:normalViewPr>
  <p:slideViewPr>
    <p:cSldViewPr snapToGrid="0">
      <p:cViewPr varScale="1">
        <p:scale>
          <a:sx n="118" d="100"/>
          <a:sy n="118" d="100"/>
        </p:scale>
        <p:origin x="4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BADCA-A359-6D46-83CE-A125D3510856}" type="datetimeFigureOut">
              <a:rPr lang="en-FI" smtClean="0"/>
              <a:t>12.2.2024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28CD0-2A99-3A4A-BC3C-79476A0CA74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7040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9092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6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62542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17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61790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33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7267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42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62772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60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26213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72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0571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C95E-F5BC-BAA5-7008-693CEE846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EB465-4CDA-6186-C6EA-608DBA350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7D50-19D3-4656-F8F0-ACFBEBE4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12.2.2024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BC52-3B89-C656-1DB5-DF7EF977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E98F7-A2BC-F524-B2C7-0059ABC6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7382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E5C9-77B7-6461-656D-DF135CE8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7CCFE-7AD6-90EC-1675-5CEBF3216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FE91-D180-B293-7AF5-3DBD1163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12.2.2024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53FB5-8CF5-F3FA-2AFD-EC8F8C838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38EE-BD89-7204-C372-13757E1E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5375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CF227-99EC-D321-BC9F-1F4CCB079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56995-C293-CF7A-EBC4-A7B0C0811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10EC-6B96-9E83-8B5F-4A0AA67B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12.2.2024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ADBD1-8237-9EB9-C2BD-C0BAFEE1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0155-FCAE-1A05-E082-4BE460F5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5633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833F-836E-B887-8AA6-D278B378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9850-A773-AA66-C8DD-D548B815A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C36DD-6220-7386-E7D1-67D2B93D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12.2.2024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290E6-98C9-7D07-44F9-A7E53B3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F374-E51C-0DB0-2079-274333DD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4432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E84E-F6E8-59E4-9461-19496D94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3EEC7-0376-6FA0-255D-D7F78F284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61174-3AE6-D415-7801-714F32D7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12.2.2024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10A7C-0A17-BCCC-6A8F-9E6FF007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B704-E271-859F-C301-BE63C1FB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49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E0BA-4B40-47A7-48CD-91C006FE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32A1-8121-442F-C437-3BD303B04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945C5-5A5A-A464-D47C-6CCB367FE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28B03-FE2F-E5E0-3D61-2B0EF453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12.2.2024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00C34-11A1-36F3-71F8-01418700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FEE65-E2A3-0164-140B-AA5D2AA3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072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5296-60E8-69B8-1534-0F8647F6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94A7-2FF1-79BF-3540-E8E38E6B4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44245-DF6E-EAEC-DDE2-9EE198D72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127A6-940B-DFB1-5F5D-6B82890E9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B3E24-F281-9922-13B3-DD729C895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93B0A-6536-DE8E-2C45-EA9B5219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12.2.2024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EC3F10-466A-7081-0496-5E0BFE25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5EE8-4068-A2E1-3B1D-A8471CF5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692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35E9-BE8C-9F44-875B-B52EAC77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3F15B-CC63-614B-97C9-2C8EE1858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12.2.2024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FB72B-129E-965E-482D-5D312E9F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C38C0-52E0-1FCE-E0EE-3B4E7E94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8596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CED60-BBFA-16D0-69B4-91FF2299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12.2.2024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57B26-4D02-86AD-AB9D-4630BCD2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6FDF5-7210-A422-4F6A-0A453E27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5100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936E-13D3-E6BA-0AE2-810F3093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B78C9-5326-0374-6EB9-5B064825E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3BD85-098D-AD4A-84C8-BBDD6C015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727AA-78A8-432B-D415-0DB6FF1E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12.2.2024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118E-D02A-4BAF-9951-D10386F9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1226F-9AB7-B5F0-DFC0-1C8FDAC9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0496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F422-5881-199D-02D1-14083780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F0B82-C5CC-FC82-14EE-06E4AB700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99C2A-EA21-86E8-813C-2E713FA1A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2CB3B-F973-3B31-5CE3-59824E00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12.2.2024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21610-0AB6-6F85-1E10-9498A5FD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F60A1-4DAD-97D2-2BB6-45BDAEDD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378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FFD7A5"/>
            </a:gs>
            <a:gs pos="0">
              <a:srgbClr val="FFAEAD"/>
            </a:gs>
            <a:gs pos="15000">
              <a:srgbClr val="FDFFB6"/>
            </a:gs>
            <a:gs pos="99000">
              <a:srgbClr val="FC6FC2"/>
            </a:gs>
            <a:gs pos="24000">
              <a:srgbClr val="CBFFC0"/>
            </a:gs>
            <a:gs pos="92999">
              <a:srgbClr val="FFC6FF"/>
            </a:gs>
            <a:gs pos="82000">
              <a:schemeClr val="bg1">
                <a:lumMod val="95000"/>
              </a:schemeClr>
            </a:gs>
            <a:gs pos="65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0E311-20A9-10C3-5F3C-F4F80BC0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49D08-0BFC-DD8D-CD60-238A1225D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F6A92-2F39-F567-840A-841DF38AE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D9E42-DAC6-024B-8498-2A799B5BD5AD}" type="datetimeFigureOut">
              <a:rPr lang="en-FI" smtClean="0"/>
              <a:t>12.2.2024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A8F4C-E362-E256-D11B-3FC9D945C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C03B8-1BF7-DCF3-9DA2-2559C06FF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58AB0-9D00-F209-A7DB-11D0E767FEE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48338" y="6672580"/>
            <a:ext cx="7175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FI" sz="800">
                <a:solidFill>
                  <a:srgbClr val="737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Open</a:t>
            </a:r>
          </a:p>
        </p:txBody>
      </p:sp>
    </p:spTree>
    <p:extLst>
      <p:ext uri="{BB962C8B-B14F-4D97-AF65-F5344CB8AC3E}">
        <p14:creationId xmlns:p14="http://schemas.microsoft.com/office/powerpoint/2010/main" val="357285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hyperlink" Target="https://nextjs.org/docs/pages/api-reference/create-next-ap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microsoft.com/office/2007/relationships/hdphoto" Target="../media/hdphoto10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ercel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microsoft.com/office/2007/relationships/hdphoto" Target="../media/hdphoto10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s://stackoverflow.com/" TargetMode="External"/><Relationship Id="rId7" Type="http://schemas.openxmlformats.org/officeDocument/2006/relationships/image" Target="../media/image63.png"/><Relationship Id="rId2" Type="http://schemas.openxmlformats.org/officeDocument/2006/relationships/hyperlink" Target="https://developer.mozilla.org/en-U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hyperlink" Target="https://chat.openai.com/" TargetMode="External"/><Relationship Id="rId10" Type="http://schemas.openxmlformats.org/officeDocument/2006/relationships/image" Target="../media/image66.png"/><Relationship Id="rId4" Type="http://schemas.openxmlformats.org/officeDocument/2006/relationships/hyperlink" Target="https://www.youtube.com/" TargetMode="External"/><Relationship Id="rId9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rsera.org/courses?query=web%20development" TargetMode="External"/><Relationship Id="rId3" Type="http://schemas.openxmlformats.org/officeDocument/2006/relationships/hyperlink" Target="https://fullstackopen.com/" TargetMode="External"/><Relationship Id="rId7" Type="http://schemas.openxmlformats.org/officeDocument/2006/relationships/hyperlink" Target="https://www.codecademy.com/catalog/subject/web-development" TargetMode="External"/><Relationship Id="rId2" Type="http://schemas.openxmlformats.org/officeDocument/2006/relationships/hyperlink" Target="https://www.youtub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demy.com/" TargetMode="External"/><Relationship Id="rId5" Type="http://schemas.openxmlformats.org/officeDocument/2006/relationships/hyperlink" Target="https://teamtreehouse.com/" TargetMode="External"/><Relationship Id="rId4" Type="http://schemas.openxmlformats.org/officeDocument/2006/relationships/hyperlink" Target="https://fitech.io/fi/" TargetMode="External"/><Relationship Id="rId9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certs.io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pagespeed.web.dev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" TargetMode="External"/><Relationship Id="rId7" Type="http://schemas.openxmlformats.org/officeDocument/2006/relationships/image" Target="../media/image79.png"/><Relationship Id="rId2" Type="http://schemas.openxmlformats.org/officeDocument/2006/relationships/hyperlink" Target="https://news.ycombinato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microsoft.com/office/2007/relationships/hdphoto" Target="../media/hdphoto11.wdp"/><Relationship Id="rId4" Type="http://schemas.microsoft.com/office/2007/relationships/hdphoto" Target="../media/hdphoto4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alpuri.fi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microsoft.com/office/2007/relationships/hdphoto" Target="../media/hdphoto15.wdp"/><Relationship Id="rId4" Type="http://schemas.microsoft.com/office/2007/relationships/hdphoto" Target="../media/hdphoto14.wdp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yopaikat.oikotie.fi/" TargetMode="External"/><Relationship Id="rId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hyperlink" Target="https://www.jobly.fi/tyopaikat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microsoft.com/office/2007/relationships/hdphoto" Target="../media/hdphoto17.wdp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95.png"/><Relationship Id="rId4" Type="http://schemas.microsoft.com/office/2007/relationships/hdphoto" Target="../media/hdphoto17.wdp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microsoft.com/office/2007/relationships/hdphoto" Target="../media/hdphoto4.wdp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98.png"/><Relationship Id="rId7" Type="http://schemas.microsoft.com/office/2007/relationships/hdphoto" Target="../media/hdphoto4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microsoft.com/office/2007/relationships/hdphoto" Target="../media/hdphoto21.wdp"/><Relationship Id="rId4" Type="http://schemas.openxmlformats.org/officeDocument/2006/relationships/image" Target="../media/image2.png"/><Relationship Id="rId9" Type="http://schemas.microsoft.com/office/2007/relationships/hdphoto" Target="../media/hdphoto20.wdp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openxmlformats.org/officeDocument/2006/relationships/image" Target="../media/image3.png"/><Relationship Id="rId7" Type="http://schemas.microsoft.com/office/2007/relationships/hdphoto" Target="../media/hdphoto2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microsoft.com/office/2007/relationships/hdphoto" Target="../media/hdphoto22.wdp"/><Relationship Id="rId4" Type="http://schemas.openxmlformats.org/officeDocument/2006/relationships/image" Target="../media/image5.png"/><Relationship Id="rId9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stman.com/" TargetMode="External"/><Relationship Id="rId3" Type="http://schemas.openxmlformats.org/officeDocument/2006/relationships/hyperlink" Target="https://code.visualstudio.com/" TargetMode="External"/><Relationship Id="rId7" Type="http://schemas.openxmlformats.org/officeDocument/2006/relationships/hyperlink" Target="https://iterm2.com/" TargetMode="External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sktop.github.com/)" TargetMode="External"/><Relationship Id="rId11" Type="http://schemas.openxmlformats.org/officeDocument/2006/relationships/hyperlink" Target="https://tailwindcss.com/" TargetMode="External"/><Relationship Id="rId5" Type="http://schemas.openxmlformats.org/officeDocument/2006/relationships/hyperlink" Target="https://nodejs.org/en" TargetMode="External"/><Relationship Id="rId10" Type="http://schemas.openxmlformats.org/officeDocument/2006/relationships/hyperlink" Target="https://getbootstrap.com/" TargetMode="External"/><Relationship Id="rId4" Type="http://schemas.openxmlformats.org/officeDocument/2006/relationships/hyperlink" Target="https://www.google.com/chrome/" TargetMode="External"/><Relationship Id="rId9" Type="http://schemas.openxmlformats.org/officeDocument/2006/relationships/hyperlink" Target="https://brew.s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999">
              <a:srgbClr val="FFC6FF">
                <a:alpha val="72000"/>
              </a:srgbClr>
            </a:gs>
            <a:gs pos="56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9C64C4-80C6-D861-2159-FD1CB06A0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095684" y="-647113"/>
            <a:ext cx="10000632" cy="9176518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396D2-41DC-8B8E-206D-AB53A78E3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Polku Frontend-kehittäjäksi vuonna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8441A-6928-DCFA-4C44-D771291EF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Erkka Virtanen, DNA</a:t>
            </a:r>
          </a:p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9.2.2024</a:t>
            </a:r>
          </a:p>
        </p:txBody>
      </p:sp>
      <p:pic>
        <p:nvPicPr>
          <p:cNvPr id="4" name="Picture 3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9B839DEF-F468-C820-48DF-87951182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466" y="5009857"/>
            <a:ext cx="1315830" cy="1315830"/>
          </a:xfrm>
          <a:prstGeom prst="rect">
            <a:avLst/>
          </a:prstGeom>
        </p:spPr>
      </p:pic>
      <p:pic>
        <p:nvPicPr>
          <p:cNvPr id="7" name="Picture 6" descr="A blue circle with black text&#10;&#10;Description automatically generated">
            <a:extLst>
              <a:ext uri="{FF2B5EF4-FFF2-40B4-BE49-F238E27FC236}">
                <a16:creationId xmlns:a16="http://schemas.microsoft.com/office/drawing/2014/main" id="{C6977C01-5C91-8062-72AD-2163973D2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937" y="4994031"/>
            <a:ext cx="1342414" cy="1342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3B8D1-8B8A-F80A-D20A-70413551A8A7}"/>
              </a:ext>
            </a:extLst>
          </p:cNvPr>
          <p:cNvSpPr txBox="1"/>
          <p:nvPr/>
        </p:nvSpPr>
        <p:spPr>
          <a:xfrm>
            <a:off x="5832100" y="5277776"/>
            <a:ext cx="527800" cy="779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6034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3A709-3036-07CB-F983-1E68AD1BE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1629-725F-603B-360B-FDE7388A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Frontendin mahdollistaa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73315-6570-F541-B8F8-5151AF0AB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8902"/>
            <a:ext cx="7119938" cy="656144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HTML, CSS ja JavaScript (TypeScript)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4E71D2-B546-DEC8-7C29-14FCF340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189" y="2863082"/>
            <a:ext cx="2108962" cy="210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- Wikipedia">
            <a:extLst>
              <a:ext uri="{FF2B5EF4-FFF2-40B4-BE49-F238E27FC236}">
                <a16:creationId xmlns:a16="http://schemas.microsoft.com/office/drawing/2014/main" id="{680C911B-F996-7064-3CBE-33FE083AF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319" y="2792361"/>
            <a:ext cx="1602986" cy="226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D690D04B-FA08-10EF-2CDD-C3A3FE5B2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786" y="3232774"/>
            <a:ext cx="1746898" cy="174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0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DABAF-A380-214B-AB42-88C9EB28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Personal/Portfolio Website at best price in Delhi | ID: 18181628012">
            <a:extLst>
              <a:ext uri="{FF2B5EF4-FFF2-40B4-BE49-F238E27FC236}">
                <a16:creationId xmlns:a16="http://schemas.microsoft.com/office/drawing/2014/main" id="{CB6B11A0-A735-E319-36EC-199CDD719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6250" r="3542" b="6250"/>
          <a:stretch/>
        </p:blipFill>
        <p:spPr bwMode="auto">
          <a:xfrm>
            <a:off x="508940" y="1466659"/>
            <a:ext cx="4900612" cy="347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E98A7CE3-6188-E6ED-1DAF-2515AAFA3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9" y="1071100"/>
            <a:ext cx="1029639" cy="102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C5E874-33D8-A30B-15C6-4AF14E075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637" y="1414470"/>
            <a:ext cx="2890838" cy="557212"/>
          </a:xfrm>
        </p:spPr>
        <p:txBody>
          <a:bodyPr/>
          <a:lstStyle/>
          <a:p>
            <a:pPr marL="0" indent="0"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Sivun rakenne</a:t>
            </a:r>
          </a:p>
        </p:txBody>
      </p:sp>
      <p:pic>
        <p:nvPicPr>
          <p:cNvPr id="12" name="Picture 11" descr="A yellow and black logo&#10;&#10;Description automatically generated">
            <a:extLst>
              <a:ext uri="{FF2B5EF4-FFF2-40B4-BE49-F238E27FC236}">
                <a16:creationId xmlns:a16="http://schemas.microsoft.com/office/drawing/2014/main" id="{F438E77D-6D7F-924A-FD3C-385AB4D67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270" y="4582774"/>
            <a:ext cx="853798" cy="853798"/>
          </a:xfrm>
          <a:prstGeom prst="rect">
            <a:avLst/>
          </a:prstGeom>
        </p:spPr>
      </p:pic>
      <p:pic>
        <p:nvPicPr>
          <p:cNvPr id="13" name="Picture 6" descr="CSS - Wikipedia">
            <a:extLst>
              <a:ext uri="{FF2B5EF4-FFF2-40B4-BE49-F238E27FC236}">
                <a16:creationId xmlns:a16="http://schemas.microsoft.com/office/drawing/2014/main" id="{1DD35F10-074C-276F-957A-DE8B1F87A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69" y="2708220"/>
            <a:ext cx="853798" cy="120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25DC993-0B4D-CE96-9D3E-453BBB9437EC}"/>
              </a:ext>
            </a:extLst>
          </p:cNvPr>
          <p:cNvSpPr txBox="1">
            <a:spLocks/>
          </p:cNvSpPr>
          <p:nvPr/>
        </p:nvSpPr>
        <p:spPr>
          <a:xfrm>
            <a:off x="7767637" y="2890076"/>
            <a:ext cx="3276601" cy="1010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Tyyli, ulkoasu ja animaatiot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B7F629-2AFF-334E-6F23-4F1D85944CA0}"/>
              </a:ext>
            </a:extLst>
          </p:cNvPr>
          <p:cNvSpPr txBox="1">
            <a:spLocks/>
          </p:cNvSpPr>
          <p:nvPr/>
        </p:nvSpPr>
        <p:spPr>
          <a:xfrm>
            <a:off x="7839076" y="4555090"/>
            <a:ext cx="4105275" cy="1010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Interaktiivisuus ja toiminnallisuus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8B4DA9-7D99-DD72-5DF9-79D3CD184A1A}"/>
              </a:ext>
            </a:extLst>
          </p:cNvPr>
          <p:cNvCxnSpPr>
            <a:endCxn id="9" idx="1"/>
          </p:cNvCxnSpPr>
          <p:nvPr/>
        </p:nvCxnSpPr>
        <p:spPr>
          <a:xfrm flipV="1">
            <a:off x="5572125" y="1585920"/>
            <a:ext cx="976314" cy="3857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7B3B51-3EDF-C306-A9C7-3C186BD35460}"/>
              </a:ext>
            </a:extLst>
          </p:cNvPr>
          <p:cNvCxnSpPr>
            <a:cxnSpLocks/>
          </p:cNvCxnSpPr>
          <p:nvPr/>
        </p:nvCxnSpPr>
        <p:spPr>
          <a:xfrm>
            <a:off x="5557837" y="3436147"/>
            <a:ext cx="99060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0D6AB0-53C1-E29C-EC53-9DDC1315E378}"/>
              </a:ext>
            </a:extLst>
          </p:cNvPr>
          <p:cNvCxnSpPr>
            <a:cxnSpLocks/>
          </p:cNvCxnSpPr>
          <p:nvPr/>
        </p:nvCxnSpPr>
        <p:spPr>
          <a:xfrm>
            <a:off x="5477902" y="4795178"/>
            <a:ext cx="1002186" cy="2848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2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58FA94-C72E-0F08-32B9-935E208F4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6832670-6A2E-15E8-B189-493EF189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6064" y="480626"/>
            <a:ext cx="10779871" cy="4805749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BF0B518-FEDA-4097-F7EA-A6343F94A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5725305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HTML-koodia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3DCE782-7019-C4EE-02C3-E89D5EA4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14" y="5591932"/>
            <a:ext cx="656850" cy="65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72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18063B-5CA0-0918-FB5F-F0FCDCE87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80D1-5F00-CE30-B444-79249BDF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226" y="67230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AD8D-6B0B-87FE-4290-268D4173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7250"/>
            <a:ext cx="10936458" cy="4351338"/>
          </a:xfrm>
        </p:spPr>
        <p:txBody>
          <a:bodyPr>
            <a:normAutofit/>
          </a:bodyPr>
          <a:lstStyle/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Tyypitetty JavaScript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Mahdollistaa koodin tarkastamisen koneellisesti ennen ajamista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Käännetään lopulta selaimessa JavaScriptiksi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Kannattaa opetella heti kun JavaScriptin perusteet ovat hallussa, koska kaikki isot projektit työelämässä käyttävät 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TypeScriptiä</a:t>
            </a: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69A7AD-CF30-F327-66DD-FB13A95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72305"/>
            <a:ext cx="1111251" cy="11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173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D1A031-8C39-3F4A-8776-1575AAE4D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CA4E00D-972F-6112-FE97-137684EBDF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7751" y="123439"/>
            <a:ext cx="9236498" cy="5753883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FCAF454-1D40-E26E-5FB6-4B5D4811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TypeScript-esimerkki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ADA8E6-3AAE-BA22-7DDA-A470A245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9" y="6011058"/>
            <a:ext cx="518330" cy="51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81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4E9C2-FD1C-7C6B-42D9-B375A7CE2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E1A5-06A4-4CCB-3170-48EE0872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Backend?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DA957-8A24-BC46-F59B-CB9D8AEF6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selaimesta ulkopuolella tapahtuva, joka mahdollistaa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eri toiminnallisuuksia tarjoamiensa rajapintojen eli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API:en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Mahdollistaa pysyvät käyttäjätilit, tietokannat, mikropalvelut…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Voivat olla hyvinkin monimutkaisia, mutta eivät näy loppukäyttäjille kuin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kautta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2" descr="Cartoon, center, computer, data, isometric, server, station icon - Download  on Iconfinder">
            <a:extLst>
              <a:ext uri="{FF2B5EF4-FFF2-40B4-BE49-F238E27FC236}">
                <a16:creationId xmlns:a16="http://schemas.microsoft.com/office/drawing/2014/main" id="{B17581BD-78A1-9B44-10D0-28AA25BF4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04" y="4052095"/>
            <a:ext cx="2277392" cy="227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25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BB8C72-3AC5-94B4-2FB4-53DA27809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99594D3-C861-0D5B-8A2C-A67ABE82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719" y="564076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Yksinkertaisen frontendin ja backendin toimintalogiikka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544626-5400-E0C2-3541-AD009EF20823}"/>
              </a:ext>
            </a:extLst>
          </p:cNvPr>
          <p:cNvSpPr txBox="1"/>
          <p:nvPr/>
        </p:nvSpPr>
        <p:spPr>
          <a:xfrm>
            <a:off x="2040488" y="4063240"/>
            <a:ext cx="164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b="1" dirty="0"/>
              <a:t>Loppukäyttäjä</a:t>
            </a:r>
          </a:p>
        </p:txBody>
      </p:sp>
      <p:pic>
        <p:nvPicPr>
          <p:cNvPr id="44036" name="Picture 4" descr="office database&quot; Icon - Download for free – Iconduck">
            <a:extLst>
              <a:ext uri="{FF2B5EF4-FFF2-40B4-BE49-F238E27FC236}">
                <a16:creationId xmlns:a16="http://schemas.microsoft.com/office/drawing/2014/main" id="{4A6CEE3F-4D1F-0A3B-6F6C-FF1FA25F8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215" y="2281085"/>
            <a:ext cx="1508849" cy="157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D1826A-5268-28BF-65EF-542C8719C0BA}"/>
              </a:ext>
            </a:extLst>
          </p:cNvPr>
          <p:cNvSpPr txBox="1"/>
          <p:nvPr/>
        </p:nvSpPr>
        <p:spPr>
          <a:xfrm>
            <a:off x="8954446" y="4069393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b="1" dirty="0"/>
              <a:t>Tietokanta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8283D-C6CB-D747-C797-2898A45EF54D}"/>
              </a:ext>
            </a:extLst>
          </p:cNvPr>
          <p:cNvCxnSpPr/>
          <p:nvPr/>
        </p:nvCxnSpPr>
        <p:spPr>
          <a:xfrm flipV="1">
            <a:off x="6049315" y="0"/>
            <a:ext cx="0" cy="5329084"/>
          </a:xfrm>
          <a:prstGeom prst="line">
            <a:avLst/>
          </a:prstGeom>
          <a:ln w="38100" cap="flat" cmpd="sng" algn="ctr">
            <a:solidFill>
              <a:srgbClr val="FF83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4034" name="Picture 2" descr="Cartoon, center, computer, data, isometric, server, station icon - Download  on Iconfinder">
            <a:extLst>
              <a:ext uri="{FF2B5EF4-FFF2-40B4-BE49-F238E27FC236}">
                <a16:creationId xmlns:a16="http://schemas.microsoft.com/office/drawing/2014/main" id="{87E07DB9-F1F4-E7B8-017F-03FD03E40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04" y="1728659"/>
            <a:ext cx="2277392" cy="227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8" name="Picture 6" descr="Laptop - Free computer icons">
            <a:extLst>
              <a:ext uri="{FF2B5EF4-FFF2-40B4-BE49-F238E27FC236}">
                <a16:creationId xmlns:a16="http://schemas.microsoft.com/office/drawing/2014/main" id="{0792EF10-D71C-2762-C583-FA0DDA9A8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719" y="2050251"/>
            <a:ext cx="19558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561229-CAA6-DCFB-EA21-25C665E01424}"/>
              </a:ext>
            </a:extLst>
          </p:cNvPr>
          <p:cNvCxnSpPr/>
          <p:nvPr/>
        </p:nvCxnSpPr>
        <p:spPr>
          <a:xfrm>
            <a:off x="7234696" y="2788518"/>
            <a:ext cx="104400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C47EA2-BE55-ADF8-E414-F23CA97CA7EB}"/>
              </a:ext>
            </a:extLst>
          </p:cNvPr>
          <p:cNvCxnSpPr>
            <a:cxnSpLocks/>
          </p:cNvCxnSpPr>
          <p:nvPr/>
        </p:nvCxnSpPr>
        <p:spPr>
          <a:xfrm flipH="1">
            <a:off x="7234696" y="3202864"/>
            <a:ext cx="98623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F6DEC2-33CE-8D43-423C-EC07BA55FCF2}"/>
              </a:ext>
            </a:extLst>
          </p:cNvPr>
          <p:cNvCxnSpPr/>
          <p:nvPr/>
        </p:nvCxnSpPr>
        <p:spPr>
          <a:xfrm>
            <a:off x="3814519" y="2695112"/>
            <a:ext cx="104400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8A1285-A76D-2788-4331-9CF8F47B41D9}"/>
              </a:ext>
            </a:extLst>
          </p:cNvPr>
          <p:cNvCxnSpPr>
            <a:cxnSpLocks/>
          </p:cNvCxnSpPr>
          <p:nvPr/>
        </p:nvCxnSpPr>
        <p:spPr>
          <a:xfrm flipH="1">
            <a:off x="3814519" y="3109458"/>
            <a:ext cx="98623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EF44DE1-8B29-A82F-2F3A-C101CA9BB15F}"/>
              </a:ext>
            </a:extLst>
          </p:cNvPr>
          <p:cNvSpPr txBox="1">
            <a:spLocks/>
          </p:cNvSpPr>
          <p:nvPr/>
        </p:nvSpPr>
        <p:spPr>
          <a:xfrm>
            <a:off x="4208581" y="413300"/>
            <a:ext cx="1955800" cy="4510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solidFill>
                  <a:srgbClr val="FF8300"/>
                </a:solidFill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Frontend</a:t>
            </a:r>
            <a:endParaRPr lang="en-FI" dirty="0">
              <a:solidFill>
                <a:srgbClr val="FF8300"/>
              </a:solidFill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EB79DAE-5C36-DD5D-9E8D-CD26F2650C41}"/>
              </a:ext>
            </a:extLst>
          </p:cNvPr>
          <p:cNvSpPr txBox="1">
            <a:spLocks/>
          </p:cNvSpPr>
          <p:nvPr/>
        </p:nvSpPr>
        <p:spPr>
          <a:xfrm>
            <a:off x="5935980" y="414887"/>
            <a:ext cx="1955800" cy="4510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solidFill>
                  <a:srgbClr val="FF8300"/>
                </a:solidFill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Backend</a:t>
            </a:r>
            <a:endParaRPr lang="en-FI" dirty="0">
              <a:solidFill>
                <a:srgbClr val="FF8300"/>
              </a:solidFill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522EED-51D5-AC60-BBDE-B66E933F0BF3}"/>
              </a:ext>
            </a:extLst>
          </p:cNvPr>
          <p:cNvSpPr txBox="1"/>
          <p:nvPr/>
        </p:nvSpPr>
        <p:spPr>
          <a:xfrm>
            <a:off x="5436398" y="4112425"/>
            <a:ext cx="164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b="1" dirty="0"/>
              <a:t>Web-palvelin</a:t>
            </a:r>
          </a:p>
        </p:txBody>
      </p:sp>
    </p:spTree>
    <p:extLst>
      <p:ext uri="{BB962C8B-B14F-4D97-AF65-F5344CB8AC3E}">
        <p14:creationId xmlns:p14="http://schemas.microsoft.com/office/powerpoint/2010/main" val="314250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16B123-E31B-99B8-99C2-2BB007C7F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3A0C-92C2-CFFD-FEC9-FCB2697A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Fullstack?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27557-ED79-CCF2-6476-7A61D025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28654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Kehittäjä, joka kykenee tekemään sekä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-, että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 kehittäjän työtä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Esimerkiksi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Node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Haluttuja varsinkin pienemmissä tiimeissä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Muista, aloitit sitten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 tai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-kehittäjänä,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on mahdollista aina kehittyä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fullstack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-osaajaksi!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2" descr="Cartoon, center, computer, data, isometric, server, station icon - Download  on Iconfinder">
            <a:extLst>
              <a:ext uri="{FF2B5EF4-FFF2-40B4-BE49-F238E27FC236}">
                <a16:creationId xmlns:a16="http://schemas.microsoft.com/office/drawing/2014/main" id="{9C0D1DEC-47C2-08F3-F9EE-3FFF2E442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44853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aptop - Free computer icons">
            <a:extLst>
              <a:ext uri="{FF2B5EF4-FFF2-40B4-BE49-F238E27FC236}">
                <a16:creationId xmlns:a16="http://schemas.microsoft.com/office/drawing/2014/main" id="{47B8FBAD-BE1B-F042-96D4-5B359BFCD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48" y="4958428"/>
            <a:ext cx="1114020" cy="111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B316A8-8424-1DAE-87B8-CAAFB45885FF}"/>
              </a:ext>
            </a:extLst>
          </p:cNvPr>
          <p:cNvSpPr txBox="1">
            <a:spLocks/>
          </p:cNvSpPr>
          <p:nvPr/>
        </p:nvSpPr>
        <p:spPr>
          <a:xfrm>
            <a:off x="5557912" y="5169224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840063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C47DB5-7D80-27B5-2CF9-C14405340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27EF-D376-A9F4-0912-E63BB8116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4" y="534589"/>
            <a:ext cx="10515600" cy="1458119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Rajapinnat (API)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E8302-54B4-589A-45E1-4E03E7758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6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Sopimus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välillä siitä, miten palvelut kommunikoivat keskenään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Lähetetty ja saatu data on oikeanlaista ja sovitussa formaatissa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Tärkeä osa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-kehittäjän duunia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JSON REST API on nykyään monesti standardi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Voidaan testata esimerkiksi PostMan-työkalulla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108" name="Picture 12" descr="Api Phatplus Solid icon">
            <a:extLst>
              <a:ext uri="{FF2B5EF4-FFF2-40B4-BE49-F238E27FC236}">
                <a16:creationId xmlns:a16="http://schemas.microsoft.com/office/drawing/2014/main" id="{5A15A7F9-A77C-D933-BACC-483E6320B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534589"/>
            <a:ext cx="1198563" cy="119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See Postman API Workshop at Google Developer Student Clubs ...">
            <a:extLst>
              <a:ext uri="{FF2B5EF4-FFF2-40B4-BE49-F238E27FC236}">
                <a16:creationId xmlns:a16="http://schemas.microsoft.com/office/drawing/2014/main" id="{1BDC2B79-F070-3BBF-9314-3169069FE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774" y="3943349"/>
            <a:ext cx="22574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264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18BC70-A593-269B-BE42-23637CDB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7085872-B76C-FDBE-63BA-46050A792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72" b="7272"/>
          <a:stretch/>
        </p:blipFill>
        <p:spPr>
          <a:xfrm>
            <a:off x="526015" y="1267929"/>
            <a:ext cx="4129233" cy="3242006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2E730CF-94DE-E32D-6554-1FA1108A0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366" y="4794457"/>
            <a:ext cx="2684905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JSON-objekti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A9D2308-C1BF-CA71-B1AD-23FC96B55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714198" y="352273"/>
            <a:ext cx="5782011" cy="5375292"/>
          </a:xfrm>
          <a:prstGeom prst="rect">
            <a:avLst/>
          </a:prstGeom>
          <a:noFill/>
          <a:ln w="38100">
            <a:solidFill>
              <a:srgbClr val="00FF2D"/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C1BC9-26BE-7300-CF22-955C85B3FE1A}"/>
              </a:ext>
            </a:extLst>
          </p:cNvPr>
          <p:cNvSpPr txBox="1">
            <a:spLocks/>
          </p:cNvSpPr>
          <p:nvPr/>
        </p:nvSpPr>
        <p:spPr>
          <a:xfrm>
            <a:off x="6390042" y="6019888"/>
            <a:ext cx="4585731" cy="623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Esimerkki Pet API rajapinnasta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9929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971"/>
            <a:ext cx="12192000" cy="1885706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Kenelle tämä on tarkoitettu?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Kaikille, jotka ovat kiinnostuneita saamaan konkreettisia työkaluja ensimmäistä junior frontend-devaajan työpaikkaa varten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Aikaisemmasta IT-alan koulutuksesta on hyötyä, mutta se ei ole pakollista, tärkeintä on oma kiinnostus ja asenne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Tarvitset vain tietokoneen ja avoimen mielen!</a:t>
            </a:r>
          </a:p>
          <a:p>
            <a:endParaRPr lang="en-FI" dirty="0">
              <a:ln w="0"/>
              <a:effectLst>
                <a:glow rad="38100">
                  <a:schemeClr val="bg1">
                    <a:lumMod val="75000"/>
                    <a:alpha val="40000"/>
                  </a:schemeClr>
                </a:glow>
                <a:outerShdw blurRad="50800" dist="635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Source Sans Pro" panose="020B0503030403020204" pitchFamily="34" charset="0"/>
              <a:ea typeface="Source Sans Pro" panose="020B0503030403020204" pitchFamily="34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2614-90E7-308D-127D-6CDD6FC7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555" y="3485678"/>
            <a:ext cx="3063875" cy="3063875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80485-E923-9D8C-81E4-B43305394C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66EBF-4A95-EF16-C44B-1DCA835795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7E1A7-F2A6-7AA5-45F9-DD3AB987FE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30A634-3228-8A20-1CE7-2953A63EC1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3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CBFFC0"/>
            </a:gs>
            <a:gs pos="6000">
              <a:srgbClr val="7BCFFF"/>
            </a:gs>
            <a:gs pos="80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836B34-9AE0-6A63-6D69-2450235C3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68E5-5932-EAB2-2DB7-89B6424B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0252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FI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 se käytännössä tehdään?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750A12-6F51-D787-12DB-BAF37D4B51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181CEA-FFCA-FCB4-108F-59F75F0D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62F3D1-8C85-097D-784C-F2A6635BAE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044E1E-BB53-97C1-7549-03491EF98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E397A18-58C9-B002-5E87-57C3305BF776}"/>
              </a:ext>
            </a:extLst>
          </p:cNvPr>
          <p:cNvSpPr txBox="1">
            <a:spLocks/>
          </p:cNvSpPr>
          <p:nvPr/>
        </p:nvSpPr>
        <p:spPr>
          <a:xfrm>
            <a:off x="592789" y="1225478"/>
            <a:ext cx="11006421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II: Koodaaminen</a:t>
            </a:r>
          </a:p>
        </p:txBody>
      </p:sp>
    </p:spTree>
    <p:extLst>
      <p:ext uri="{BB962C8B-B14F-4D97-AF65-F5344CB8AC3E}">
        <p14:creationId xmlns:p14="http://schemas.microsoft.com/office/powerpoint/2010/main" val="2796356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2512"/>
            <a:ext cx="11105271" cy="2167005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Fronttiteknologioita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 niin paljon…</a:t>
            </a:r>
          </a:p>
        </p:txBody>
      </p:sp>
      <p:pic>
        <p:nvPicPr>
          <p:cNvPr id="9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F54F5112-52DA-703C-091F-9E45D6164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2540623"/>
            <a:ext cx="1629329" cy="1474543"/>
          </a:xfrm>
        </p:spPr>
      </p:pic>
      <p:pic>
        <p:nvPicPr>
          <p:cNvPr id="11" name="Picture 10" descr="A green and blue letter v&#10;&#10;Description automatically generated">
            <a:extLst>
              <a:ext uri="{FF2B5EF4-FFF2-40B4-BE49-F238E27FC236}">
                <a16:creationId xmlns:a16="http://schemas.microsoft.com/office/drawing/2014/main" id="{8D1CEF0D-CCFA-7567-233A-F4E7CDC8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609" y="2540623"/>
            <a:ext cx="1644955" cy="1644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A8072-9A81-B91C-6E2B-CD483E30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632" y="2695063"/>
            <a:ext cx="2719877" cy="1165661"/>
          </a:xfrm>
          <a:prstGeom prst="rect">
            <a:avLst/>
          </a:prstGeom>
        </p:spPr>
      </p:pic>
      <p:pic>
        <p:nvPicPr>
          <p:cNvPr id="14" name="Picture 13" descr="A red and white logo&#10;&#10;Description automatically generated">
            <a:extLst>
              <a:ext uri="{FF2B5EF4-FFF2-40B4-BE49-F238E27FC236}">
                <a16:creationId xmlns:a16="http://schemas.microsoft.com/office/drawing/2014/main" id="{96D2E224-883A-6E73-D152-B9B8B979E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17377"/>
            <a:ext cx="2167005" cy="2167005"/>
          </a:xfrm>
          <a:prstGeom prst="rect">
            <a:avLst/>
          </a:prstGeom>
        </p:spPr>
      </p:pic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FD486AF8-10E8-E302-960E-7D128FFB9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608" y="4631853"/>
            <a:ext cx="1644956" cy="1644956"/>
          </a:xfrm>
          <a:prstGeom prst="rect">
            <a:avLst/>
          </a:prstGeom>
        </p:spPr>
      </p:pic>
      <p:pic>
        <p:nvPicPr>
          <p:cNvPr id="1026" name="Picture 2" descr="nextjs&quot; Icon - Download for free – Iconduck">
            <a:extLst>
              <a:ext uri="{FF2B5EF4-FFF2-40B4-BE49-F238E27FC236}">
                <a16:creationId xmlns:a16="http://schemas.microsoft.com/office/drawing/2014/main" id="{BE961B60-E0C0-4284-422B-40EC63C2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32" y="4618305"/>
            <a:ext cx="2597710" cy="156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470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500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päästä alkuun?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Tässä lista konkreettisista minimiasioista, jotka tarvitset alkuun pääsemiseen. Ei huolta, kaikki niistä ovat ilmaisia!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FDCB5-582A-5596-AF7B-1CCC690E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3778" y="3387052"/>
            <a:ext cx="2940307" cy="2940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1A4F9-8AD6-EE0C-5FB8-0B1C4DB724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18141-C6CD-45ED-B1A8-6805DBAE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9C2A4-D900-B861-1E00-1AEF96CE2A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E1D89-DBCD-CB41-BE22-5F7334FA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7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koodaamiseen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572" y="1522807"/>
            <a:ext cx="8639031" cy="497006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FI" b="1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Tietokone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(M</a:t>
            </a:r>
            <a:r>
              <a:rPr lang="en-GB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c, Windows tai Linux)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Tekstieditori </a:t>
            </a:r>
            <a:r>
              <a:rPr lang="en-FI" b="1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VSCode 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(Atom, Sublime, WebStorm)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Selain </a:t>
            </a:r>
            <a:r>
              <a:rPr lang="en-FI" b="1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Chrome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(Fire Fox, Safari)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b="1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Node Js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serveriympäristö JavaScriptin ajamiseen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b="1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Komentorivi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(Macilla iTerm2)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b="1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Git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versionhallintaan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5AE4948-D9E5-E56E-D16D-4CBAED65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21" y="2442372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746FCCEF-7316-1F77-26E0-EFEB46B86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33" y="3187706"/>
            <a:ext cx="496887" cy="4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Node.js&quot; Icon - Download for free – Iconduck">
            <a:extLst>
              <a:ext uri="{FF2B5EF4-FFF2-40B4-BE49-F238E27FC236}">
                <a16:creationId xmlns:a16="http://schemas.microsoft.com/office/drawing/2014/main" id="{A2E65433-D4EC-3212-FD68-5211479A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92" y="3983834"/>
            <a:ext cx="481422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Git - Logo Downloads">
            <a:extLst>
              <a:ext uri="{FF2B5EF4-FFF2-40B4-BE49-F238E27FC236}">
                <a16:creationId xmlns:a16="http://schemas.microsoft.com/office/drawing/2014/main" id="{D128C45C-DFA0-2E0E-C2AE-57CA1223A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72" y="5577682"/>
            <a:ext cx="474662" cy="47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>
            <a:extLst>
              <a:ext uri="{FF2B5EF4-FFF2-40B4-BE49-F238E27FC236}">
                <a16:creationId xmlns:a16="http://schemas.microsoft.com/office/drawing/2014/main" id="{852A7BDE-49EE-C20A-E9BA-23B2C5127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08" y="4749000"/>
            <a:ext cx="54292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PC icon PNG and SVG Vector Free Download">
            <a:extLst>
              <a:ext uri="{FF2B5EF4-FFF2-40B4-BE49-F238E27FC236}">
                <a16:creationId xmlns:a16="http://schemas.microsoft.com/office/drawing/2014/main" id="{1AEBA917-55CF-09D2-67F3-FEC60254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62" y="1745204"/>
            <a:ext cx="542560" cy="41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872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458918-DA98-48D4-DC7A-F97551436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AEEDD37-7227-46CA-4109-51C31386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6797" y="194876"/>
            <a:ext cx="7338400" cy="551099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DDF1A95-7E41-048F-44DD-EE4136CAA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Visual Studio Code, tekstieditori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F5EF621-4BDB-3A4F-E53C-3C580615F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697" y="5891600"/>
            <a:ext cx="659303" cy="6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52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84" y="461377"/>
            <a:ext cx="10515600" cy="1325563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kommunikointiin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045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i-FI" b="1" dirty="0"/>
              <a:t>Sähköposti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b="1" dirty="0" err="1"/>
              <a:t>Jira</a:t>
            </a:r>
            <a:r>
              <a:rPr lang="fi-FI" dirty="0"/>
              <a:t> – projektiorganisointityökalu</a:t>
            </a:r>
            <a:endParaRPr lang="en-FI" dirty="0"/>
          </a:p>
          <a:p>
            <a:pPr marL="0" indent="0">
              <a:lnSpc>
                <a:spcPct val="150000"/>
              </a:lnSpc>
              <a:buNone/>
            </a:pPr>
            <a:r>
              <a:rPr lang="fi-FI" b="1" dirty="0" err="1"/>
              <a:t>Slack</a:t>
            </a:r>
            <a:r>
              <a:rPr lang="fi-FI" dirty="0"/>
              <a:t> – keskustelu ja etäpalaverit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b="1" dirty="0" err="1"/>
              <a:t>Teams</a:t>
            </a:r>
            <a:r>
              <a:rPr lang="fi-FI" dirty="0"/>
              <a:t> – keskustelu ja etäpalaverit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b="1" dirty="0" err="1"/>
              <a:t>Mural</a:t>
            </a:r>
            <a:r>
              <a:rPr lang="fi-FI" dirty="0"/>
              <a:t> – digitaalinen valkotaulu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b="1" dirty="0" err="1"/>
              <a:t>Figma</a:t>
            </a:r>
            <a:r>
              <a:rPr lang="fi-FI" dirty="0"/>
              <a:t> – </a:t>
            </a:r>
            <a:r>
              <a:rPr lang="fi-FI" dirty="0" err="1"/>
              <a:t>Designereiden</a:t>
            </a:r>
            <a:r>
              <a:rPr lang="fi-FI" dirty="0"/>
              <a:t> työkalu prototyypeille</a:t>
            </a:r>
          </a:p>
        </p:txBody>
      </p:sp>
      <p:pic>
        <p:nvPicPr>
          <p:cNvPr id="43010" name="Picture 2" descr="mail&quot; Icon - Download for free – Iconduck">
            <a:extLst>
              <a:ext uri="{FF2B5EF4-FFF2-40B4-BE49-F238E27FC236}">
                <a16:creationId xmlns:a16="http://schemas.microsoft.com/office/drawing/2014/main" id="{308BBA3C-2E68-2617-0C3E-F68409C95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93" y="1743514"/>
            <a:ext cx="688976" cy="6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GUIDEcx and Jira Product Integration">
            <a:extLst>
              <a:ext uri="{FF2B5EF4-FFF2-40B4-BE49-F238E27FC236}">
                <a16:creationId xmlns:a16="http://schemas.microsoft.com/office/drawing/2014/main" id="{0B041B8F-A6F7-992F-F048-31959907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9018" y="2525322"/>
            <a:ext cx="541540" cy="54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8AB753B-F4BA-5E2B-966B-3034156DC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04" y="3313768"/>
            <a:ext cx="408204" cy="40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0">
            <a:extLst>
              <a:ext uri="{FF2B5EF4-FFF2-40B4-BE49-F238E27FC236}">
                <a16:creationId xmlns:a16="http://schemas.microsoft.com/office/drawing/2014/main" id="{7F5CEC2B-DD71-2BCA-16C3-E0036D1B85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334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I"/>
          </a:p>
        </p:txBody>
      </p:sp>
      <p:pic>
        <p:nvPicPr>
          <p:cNvPr id="43020" name="Picture 12" descr="Microsoft Teams Logo and symbol, meaning, history, PNG, brand">
            <a:extLst>
              <a:ext uri="{FF2B5EF4-FFF2-40B4-BE49-F238E27FC236}">
                <a16:creationId xmlns:a16="http://schemas.microsoft.com/office/drawing/2014/main" id="{B260C601-395D-2BC5-0594-0CC5D9C5A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18" y="3997257"/>
            <a:ext cx="844269" cy="47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4" name="Picture 16" descr="Brand | MURAL">
            <a:extLst>
              <a:ext uri="{FF2B5EF4-FFF2-40B4-BE49-F238E27FC236}">
                <a16:creationId xmlns:a16="http://schemas.microsoft.com/office/drawing/2014/main" id="{8EACAFE5-DFC3-5F42-4F20-E6CF5D251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21" y="4753780"/>
            <a:ext cx="418222" cy="41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6" name="Picture 18">
            <a:extLst>
              <a:ext uri="{FF2B5EF4-FFF2-40B4-BE49-F238E27FC236}">
                <a16:creationId xmlns:a16="http://schemas.microsoft.com/office/drawing/2014/main" id="{D41F8354-642B-5323-D2E0-4C5FA0153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25" y="5483144"/>
            <a:ext cx="326448" cy="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390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A8412D-728E-8475-CBA0-749683345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E8F286D-311B-A724-BE3C-FCE8BCF4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03739" y="376361"/>
            <a:ext cx="8768985" cy="523862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C55FD5A-33A8-E3DA-0D8D-DD01703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Slack, ohjelma tiimin kanssa viestimiseen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AEA5AE2-28C3-FA20-7F23-8DCF57AF3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39" y="5920446"/>
            <a:ext cx="661206" cy="66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583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C72708-4A8D-46D7-4363-8891E63D7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98E09-3F52-BFB4-AFAF-B7B2C2CB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294" y="296084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Komentorivi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0F04C-5E22-FA7C-767A-EB2E1357D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334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Komentoriviltä voi tekstipohjaisilla käskyillä ohjata käytännössä koko tietokonetta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Tarvitaan softien ajamiseen ja uusien kirjastojen asentamiseen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Joitakin softia voidaan ajaa ainoastaan komentoriviltä käsin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 vaikuttaa aluksi pelottavalta, mutta on tärkeä osa ottaa haltuun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Lopulta huomaat kuinka kivan täsmällistä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komentorivin käyttö on!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F2EBDAC3-7804-F6A5-BA48-0D2AEF45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5" y="319492"/>
            <a:ext cx="1123542" cy="112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627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778A34-95B7-C733-0999-55E1AA849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08F737F-6DEC-A715-083B-B09C0F1027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37615" y="376361"/>
            <a:ext cx="7901233" cy="523862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0789592-57E0-608E-E09D-71725AE00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Komentorivi (iTerm2)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C540F230-2901-48A8-C7F2-14A8F4D8E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158" y="5852497"/>
            <a:ext cx="732916" cy="7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240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2F3F1-3FAB-3A21-B2CC-C0D061DEB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31F7-6431-B9D5-4ADB-D9ADAEBF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087" y="974573"/>
            <a:ext cx="10515600" cy="950034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Git-versionhallinta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BE988-EDA5-ABBA-60B4-0611849B8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258" y="2191866"/>
            <a:ext cx="10936458" cy="4447617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Projektisi koodi ja sen muutokset on saatava talteen, ja muiden on pystyttävä helposti ottamaan tekemäsi muutokset omalle koneelleen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Voidaan käyttää suoraan komentoriviltä, mutta aloittelijalle suosittelen graafista GitHub Desktop-ohjelmaa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Gitin käyttö on standardina työelämässä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Perusteet on helppo oppia, mutta mestariksi on matkaa!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Picture 8" descr="Git - Logo Downloads">
            <a:extLst>
              <a:ext uri="{FF2B5EF4-FFF2-40B4-BE49-F238E27FC236}">
                <a16:creationId xmlns:a16="http://schemas.microsoft.com/office/drawing/2014/main" id="{DFE48747-7255-EAB4-5AC0-6C42E463F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14" y="926876"/>
            <a:ext cx="950033" cy="95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87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Kuka minä olen?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8242" cy="4351338"/>
          </a:xfrm>
        </p:spPr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DNA:lla töissä frontend-kehittäjänä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Olen tehnyt webbisivuja ja pelejä 12-vuotiaasta asti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Tehnyt webbi-kehitystä vuodesta 2017 ammatikseni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Tietoliikennetekniikan maisteri (DI)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TypeScript, React, CSS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362F6710-7401-9B8D-4519-861065852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8" r="14382"/>
          <a:stretch/>
        </p:blipFill>
        <p:spPr>
          <a:xfrm>
            <a:off x="6784502" y="3601761"/>
            <a:ext cx="2143889" cy="23245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45DD0835-FD6F-CD1F-F4EC-DF747F5D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287" y="3794537"/>
            <a:ext cx="2131812" cy="2131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02C94-638B-C05D-76FE-ED95BD2537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5CDCB-A177-D470-D763-0F7BE0709F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E7DD74-A34E-657F-4D53-109D8327B1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58B366-ABDD-4360-1D45-260E2FED4F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4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DE49DE-080C-9C31-717A-0D07D44C1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CCD83DA-325B-26FD-1CB0-BD648BC611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17166" y="557213"/>
            <a:ext cx="8621719" cy="492274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DD5478D-3CBD-0201-4603-8F5057EF7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589585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GitHub Desktop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7F08E83C-CB0B-7378-FCDA-B8B9973D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86" y="5739033"/>
            <a:ext cx="694587" cy="6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002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Aloita omalla projektilla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36458" cy="2166937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ihan ensimmäiseksi itsellesi vain yksisivuinen portfolio webbisivu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Käytä siihen vain puhdasta HTML ja CSS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Kun se näyttää hyvältä, ala lisäämään interaktiivisia ominaisuuksia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Reactilla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0BD06-7C9F-02CC-DFBB-847638727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25" y="4415002"/>
            <a:ext cx="1116265" cy="111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SS - Wikipedia">
            <a:extLst>
              <a:ext uri="{FF2B5EF4-FFF2-40B4-BE49-F238E27FC236}">
                <a16:creationId xmlns:a16="http://schemas.microsoft.com/office/drawing/2014/main" id="{9F306F0C-133F-5B04-472B-10563625E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280" y="4296487"/>
            <a:ext cx="870807" cy="12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851A2E78-52E6-7B84-D3FF-1906F9D12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887" y="4408794"/>
            <a:ext cx="1233442" cy="111626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547D19-D047-F670-8299-79E23612179F}"/>
              </a:ext>
            </a:extLst>
          </p:cNvPr>
          <p:cNvSpPr txBox="1">
            <a:spLocks/>
          </p:cNvSpPr>
          <p:nvPr/>
        </p:nvSpPr>
        <p:spPr>
          <a:xfrm>
            <a:off x="4411931" y="4663933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167354-CA50-31BC-076F-BAA3572ECFF2}"/>
              </a:ext>
            </a:extLst>
          </p:cNvPr>
          <p:cNvSpPr txBox="1">
            <a:spLocks/>
          </p:cNvSpPr>
          <p:nvPr/>
        </p:nvSpPr>
        <p:spPr>
          <a:xfrm>
            <a:off x="2393168" y="4663933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DDE10F-2372-BB20-7C80-DA3230DCF6C1}"/>
              </a:ext>
            </a:extLst>
          </p:cNvPr>
          <p:cNvSpPr txBox="1">
            <a:spLocks/>
          </p:cNvSpPr>
          <p:nvPr/>
        </p:nvSpPr>
        <p:spPr>
          <a:xfrm>
            <a:off x="6684987" y="4631392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=</a:t>
            </a:r>
          </a:p>
        </p:txBody>
      </p:sp>
      <p:pic>
        <p:nvPicPr>
          <p:cNvPr id="13316" name="Picture 4" descr="15+ Best Portfolio Website Examples for Inspiration in 2024">
            <a:extLst>
              <a:ext uri="{FF2B5EF4-FFF2-40B4-BE49-F238E27FC236}">
                <a16:creationId xmlns:a16="http://schemas.microsoft.com/office/drawing/2014/main" id="{36765E74-A74A-1E26-9A09-0A91FDFA9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433" y="3857625"/>
            <a:ext cx="4048623" cy="201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53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CF78DE-3BDC-4643-A4D3-3D1EA6152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7A39-1997-9999-B92D-5E915283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907" y="411765"/>
            <a:ext cx="8549735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Suosittelemani stackki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3FB5-A33C-767A-A70F-7797F9C59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899" y="1782594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     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Next.Js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TypeScript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Tyylikirjasto, esim. 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Bootstrap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tai 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Tail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Wind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CSS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Pääset hyvään alkuun käyttämällä Create Next App: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https://nextjs.org/docs/pages/api-reference/create-next-app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ED175-F22A-6977-8E00-E2454A53D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631" y="4460851"/>
            <a:ext cx="7772400" cy="1367366"/>
          </a:xfrm>
          <a:prstGeom prst="rect">
            <a:avLst/>
          </a:prstGeom>
        </p:spPr>
      </p:pic>
      <p:pic>
        <p:nvPicPr>
          <p:cNvPr id="4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DDB039E6-F6AE-F8E4-5B6F-3955C966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857" y="1789555"/>
            <a:ext cx="451549" cy="408652"/>
          </a:xfrm>
          <a:prstGeom prst="rect">
            <a:avLst/>
          </a:prstGeom>
        </p:spPr>
      </p:pic>
      <p:pic>
        <p:nvPicPr>
          <p:cNvPr id="6" name="Picture 2" descr="nextjs&quot; Icon - Download for free – Iconduck">
            <a:extLst>
              <a:ext uri="{FF2B5EF4-FFF2-40B4-BE49-F238E27FC236}">
                <a16:creationId xmlns:a16="http://schemas.microsoft.com/office/drawing/2014/main" id="{9083710D-4F68-AEA4-D63B-9C478E1D8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646" y="1789555"/>
            <a:ext cx="735269" cy="44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EB77A6F-98AD-9593-B668-73339060F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693" y="1765359"/>
            <a:ext cx="400792" cy="40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>
            <a:extLst>
              <a:ext uri="{FF2B5EF4-FFF2-40B4-BE49-F238E27FC236}">
                <a16:creationId xmlns:a16="http://schemas.microsoft.com/office/drawing/2014/main" id="{D5EF189A-BD41-47F1-A215-8C1412643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835" y="2236393"/>
            <a:ext cx="428962" cy="34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Button Favorite Icon | Soft Scraps Iconpack | Hopstarter">
            <a:extLst>
              <a:ext uri="{FF2B5EF4-FFF2-40B4-BE49-F238E27FC236}">
                <a16:creationId xmlns:a16="http://schemas.microsoft.com/office/drawing/2014/main" id="{CF960732-7CFA-8677-A301-2935D5652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49" y="527125"/>
            <a:ext cx="969008" cy="96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64AED5A-7DE5-3FAF-B048-73C262CED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496" y="2255021"/>
            <a:ext cx="428963" cy="26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115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CF8991-A12F-1372-51C6-05EB68831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1CD5-8901-CB55-41D3-4B4D8EE6C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109" y="423909"/>
            <a:ext cx="4918218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Edistyneille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95A72-8569-9007-6593-AB41D4C1C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90" y="2056179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Testaus, yksikkötestit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react-testing-library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-To-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(E2E) -testit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Cypress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EsLint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Prettier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koodin yhtenäiseen tyyliin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CleanCode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tapa kirjoittaa helposti ylläpidettävää,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selkeää ja modulaarista koodia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Driven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Development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(TDD), tapa tehdä ensin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yksikkötestit ja vasta sitten itse toiminnallisuus</a:t>
            </a: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96F6C-CE84-ABE7-6955-2F27EC1A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80574" y="3856383"/>
            <a:ext cx="2742535" cy="2742535"/>
          </a:xfrm>
          <a:prstGeom prst="rect">
            <a:avLst/>
          </a:prstGeom>
        </p:spPr>
      </p:pic>
      <p:pic>
        <p:nvPicPr>
          <p:cNvPr id="9220" name="Picture 4" descr="Science Special Lineal color icon">
            <a:extLst>
              <a:ext uri="{FF2B5EF4-FFF2-40B4-BE49-F238E27FC236}">
                <a16:creationId xmlns:a16="http://schemas.microsoft.com/office/drawing/2014/main" id="{7B8A4A38-832E-AE92-F755-7F05F28A7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8890" y="398991"/>
            <a:ext cx="1152236" cy="115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552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08BF9-5DC2-C537-9CB2-0F4FFFE7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D10DA-0B63-F938-B0BE-8F52FD57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1209040"/>
            <a:ext cx="11299372" cy="2285162"/>
          </a:xfrm>
        </p:spPr>
        <p:txBody>
          <a:bodyPr>
            <a:normAutofit fontScale="90000"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Tein hienot sivut,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mutta miten julkaisen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ne nyt muiden nähtäväksi internettiin?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97EBD-79B8-0B2D-9630-CF19CA60A2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1E84A-A7BF-B89B-6F28-5B087618CA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BCA372-95EE-C4DD-6780-09CE05414A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C6AFF-10F4-67DC-E7BE-70AF8652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7B6A5-830A-216E-D0C6-023365178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755" y="3176759"/>
            <a:ext cx="3414486" cy="341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38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EB3D3E-4EF8-ED12-062C-F559604B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7475-884A-722A-92F2-DDB6638FC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70" y="460669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Sivun julkaiseminen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DCB5-C9B8-707D-B718-5E6C4D8C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Webbisivun voi julkaista lukemattomilla eri tavoilla ja palveluilla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Suosittelen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Verceliä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ilmainen tili ja yhdistä projektisi GitHub-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repositorio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niin saat sivusi pystyyn nettiin omalla julkisella web-osoitteellasi minuuteissa!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://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walpuri.vercel.app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B52D4ED-51DB-9B2E-07EB-0FCDC3B42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639" y="4870511"/>
            <a:ext cx="3289737" cy="75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ublishing Generic Blue icon">
            <a:extLst>
              <a:ext uri="{FF2B5EF4-FFF2-40B4-BE49-F238E27FC236}">
                <a16:creationId xmlns:a16="http://schemas.microsoft.com/office/drawing/2014/main" id="{B08446CC-B15C-B7C4-BDB2-33354AB0C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86" y="521585"/>
            <a:ext cx="1005744" cy="100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CB6FE0-D7D1-78A2-F23E-C2688FE3CE55}"/>
              </a:ext>
            </a:extLst>
          </p:cNvPr>
          <p:cNvSpPr txBox="1"/>
          <p:nvPr/>
        </p:nvSpPr>
        <p:spPr>
          <a:xfrm>
            <a:off x="4080180" y="5935666"/>
            <a:ext cx="31426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i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https://vercel.com/</a:t>
            </a:r>
            <a:endParaRPr lang="en-FI" sz="2400" dirty="0"/>
          </a:p>
        </p:txBody>
      </p:sp>
    </p:spTree>
    <p:extLst>
      <p:ext uri="{BB962C8B-B14F-4D97-AF65-F5344CB8AC3E}">
        <p14:creationId xmlns:p14="http://schemas.microsoft.com/office/powerpoint/2010/main" val="1351446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AA0D9-151B-9D00-CAF8-7FE4D87F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A069-9FD9-6CC7-D5F5-3D3AC035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9" y="9246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opin lisää?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8ACD2-EC28-79AB-5240-B05CC08CE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43" y="2124461"/>
            <a:ext cx="10515600" cy="8029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3600" i="1" dirty="0">
                <a:ea typeface="Source Sans Pro" panose="020B0503030403020204" pitchFamily="34" charset="0"/>
              </a:rPr>
              <a:t>”Learning never stops”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8906D-847F-3FA8-7656-C28A3E8FED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1106E4-8DF1-6C3B-5AFC-87F9981862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0484F-5DF4-2852-2671-A071851B53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938BE-848C-6E14-0D8F-D335EC3E3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DB4EE-E999-475F-3041-1C1FBA15E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593" y="2985678"/>
            <a:ext cx="2947705" cy="29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28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8E98F-C651-3EF9-BC06-688F1E71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6313-4757-9D61-A411-3851CE49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hakea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tietoa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3C646-7547-EC9E-7683-635345024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371" y="1690688"/>
            <a:ext cx="9801226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3200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MDN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developer.mozilla.org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en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-US/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 Overflow 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stackoverflow.com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https://www.youtube.com/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b="1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chat.openai.com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vaatii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rekisteröitymisen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b="1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Kaverit</a:t>
            </a:r>
            <a:r>
              <a:rPr lang="en-GB" sz="3200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b="1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tuttavat</a:t>
            </a:r>
            <a:r>
              <a:rPr lang="en-GB" sz="3200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b="1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  <a:r>
              <a:rPr lang="en-GB" sz="3200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…</a:t>
            </a: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CF9B48C-EB3F-7ECB-492F-26D5D1F8B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55" y="2655781"/>
            <a:ext cx="574670" cy="5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1DA06B5E-AF83-F31E-E463-D30491E7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44" y="3582879"/>
            <a:ext cx="574670" cy="39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>
            <a:extLst>
              <a:ext uri="{FF2B5EF4-FFF2-40B4-BE49-F238E27FC236}">
                <a16:creationId xmlns:a16="http://schemas.microsoft.com/office/drawing/2014/main" id="{B2D687EF-C1D0-C483-02E6-03199537E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73" y="4338522"/>
            <a:ext cx="500064" cy="50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2" name="Picture 12" descr="People Talking Icons - Free SVG &amp; PNG People Talking Images - Noun Project">
            <a:extLst>
              <a:ext uri="{FF2B5EF4-FFF2-40B4-BE49-F238E27FC236}">
                <a16:creationId xmlns:a16="http://schemas.microsoft.com/office/drawing/2014/main" id="{05366308-E0BB-B7AF-CB38-E7976002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85" y="5095760"/>
            <a:ext cx="574670" cy="5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4" name="Picture 14" descr="MDN Logo PNG Vector (SVG) Free Download">
            <a:extLst>
              <a:ext uri="{FF2B5EF4-FFF2-40B4-BE49-F238E27FC236}">
                <a16:creationId xmlns:a16="http://schemas.microsoft.com/office/drawing/2014/main" id="{8E471DEA-A365-4CE1-80C7-5570A380D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01" y="1928704"/>
            <a:ext cx="521178" cy="46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333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3B77D-B5EA-5A66-7CC9-81A75A61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1303-FAE1-F638-A37B-9762DE22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98" y="436565"/>
            <a:ext cx="10515600" cy="1325563"/>
          </a:xfrm>
        </p:spPr>
        <p:txBody>
          <a:bodyPr>
            <a:normAutofit/>
          </a:bodyPr>
          <a:lstStyle/>
          <a:p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Kurssit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ja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luennot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8E6D7-B75D-32F4-6D17-779A3C0D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839912"/>
            <a:ext cx="11353800" cy="4638676"/>
          </a:xfrm>
        </p:spPr>
        <p:txBody>
          <a:bodyPr>
            <a:normAutofit/>
          </a:bodyPr>
          <a:lstStyle/>
          <a:p>
            <a:r>
              <a:rPr lang="en-GB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https://www.youtube.com/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Full Stack Open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https://fullstackopen.com/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  <a:endParaRPr lang="en-GB" dirty="0"/>
          </a:p>
          <a:p>
            <a:r>
              <a:rPr lang="en-GB" b="1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FiTech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https://fitech.io/fi/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b="1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TreeHouse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https://teamtreehouse.com/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Udemy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www.udemy.com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Code Academy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www.codecademy.com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catalog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/subject/web-development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Coursera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8"/>
              </a:rPr>
              <a:t>https://www.coursera.org/courses?query=web%20development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buNone/>
            </a:pP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6874" name="Picture 10">
            <a:extLst>
              <a:ext uri="{FF2B5EF4-FFF2-40B4-BE49-F238E27FC236}">
                <a16:creationId xmlns:a16="http://schemas.microsoft.com/office/drawing/2014/main" id="{CECEF524-C1CE-B6E1-DEFE-80733563C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15" y="624106"/>
            <a:ext cx="790575" cy="77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930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214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Hyödynnä tekoälyä!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voi toimia sinun henkilökohtaisena opettajanasi!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Siltä on helppo kysyä ”tyhmiä kysymyksiä” ilman pelkoa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Sen kanssa voi keskustella myös suomeksi!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silti aina olla hieman varovainen sen vastausten kanssa, joskus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hallusinoi API-rajapintoja tai antaa virheellistä tietoa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Kokeile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https://chat.openai.com/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OpenAI Logo PNG Images with Transparent Background">
            <a:extLst>
              <a:ext uri="{FF2B5EF4-FFF2-40B4-BE49-F238E27FC236}">
                <a16:creationId xmlns:a16="http://schemas.microsoft.com/office/drawing/2014/main" id="{37471FF6-6BE5-8D49-907B-ED6589D6A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169" y="4758672"/>
            <a:ext cx="1821387" cy="159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451AD691-BF5B-54B8-C71A-3A8F3956A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01" y="681037"/>
            <a:ext cx="837398" cy="83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577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322004-E4DA-381B-45DB-CFEE29586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C177AE-8DDC-427D-5DC2-662A14ABA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019" y="242341"/>
            <a:ext cx="7743825" cy="5444626"/>
          </a:xfrm>
          <a:prstGeom prst="rect">
            <a:avLst/>
          </a:prstGeom>
          <a:ln w="38100">
            <a:solidFill>
              <a:srgbClr val="A921FF"/>
            </a:solidFill>
            <a:prstDash val="lgDash"/>
          </a:ln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E4423D8-FAEF-7960-3723-B4C9B21956D5}"/>
              </a:ext>
            </a:extLst>
          </p:cNvPr>
          <p:cNvSpPr txBox="1">
            <a:spLocks/>
          </p:cNvSpPr>
          <p:nvPr/>
        </p:nvSpPr>
        <p:spPr>
          <a:xfrm>
            <a:off x="1790336" y="5905501"/>
            <a:ext cx="8611327" cy="8503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https://robocerts.io</a:t>
            </a:r>
            <a:b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sertifikaattipalvelu oman testiautomaatio-osaamisen näyttämiseksi</a:t>
            </a:r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6692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63B089-6101-047E-47BF-4667EEA9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1815D3E-6DD4-F0CF-9CB1-68E692F6C8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93034" y="195771"/>
            <a:ext cx="5805931" cy="5488668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01B3E8F-045E-9E85-870B-5F836FB3A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ChatGPT antaa suoraan koodiesimerkkejä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45D9B6DB-F62E-B1FC-CCF4-467E7D9DD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484" y="5967298"/>
            <a:ext cx="558791" cy="5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55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0FDA1D-C9F2-4532-BAB0-788D753F5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293217C-6D72-E113-01D5-3CFB8C32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2699" y="519756"/>
            <a:ext cx="6211065" cy="495183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C9AD39-840B-46F3-67CE-18AAA4484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1133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ChatGPT:ltä on helppo kysyä jatkokysymyksiä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70703AE0-338B-8054-A0B8-DC910BAD0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36" y="5976712"/>
            <a:ext cx="558791" cy="5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564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EC65C-31D6-A9E3-E3B7-04F19832A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E014-2C74-7D44-7807-052065044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431" y="297000"/>
            <a:ext cx="10515600" cy="1325563"/>
          </a:xfrm>
        </p:spPr>
        <p:txBody>
          <a:bodyPr>
            <a:normAutofit/>
          </a:bodyPr>
          <a:lstStyle/>
          <a:p>
            <a:r>
              <a:rPr lang="en-FI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Käytä Chrome DevToolsia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B6A5-2E99-2938-1DA1-5E6FB89B6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3" y="1622563"/>
            <a:ext cx="11380271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Voit tarkastella minkä tahansa webbisivun lähdekoodia suoraan selaimessa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on itse helppo tutkia ja oppia, miten joku ominaisuus on rakennettu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 tutkia sivun HTML-elementtejä,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CSS-sääntöjä, verkkoliikennettä…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Käytän työssäni joka päivä</a:t>
            </a:r>
          </a:p>
        </p:txBody>
      </p:sp>
      <p:pic>
        <p:nvPicPr>
          <p:cNvPr id="5124" name="Picture 4" descr="The Inspect option in a drop-down menu in Chrome.">
            <a:extLst>
              <a:ext uri="{FF2B5EF4-FFF2-40B4-BE49-F238E27FC236}">
                <a16:creationId xmlns:a16="http://schemas.microsoft.com/office/drawing/2014/main" id="{958C127A-D1BC-87CE-F462-A30D5BB74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404" y="2823976"/>
            <a:ext cx="5312310" cy="403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hrome devtools&quot; Icon - Download for free – Iconduck">
            <a:extLst>
              <a:ext uri="{FF2B5EF4-FFF2-40B4-BE49-F238E27FC236}">
                <a16:creationId xmlns:a16="http://schemas.microsoft.com/office/drawing/2014/main" id="{9443BB8F-3361-F360-DD11-6D8AD5BE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" y="390524"/>
            <a:ext cx="999098" cy="99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8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0C8DD8-E44D-AC60-80DC-884AD413E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5CDB956-02A5-54A4-D568-3E78A81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8377" y="322497"/>
            <a:ext cx="11755245" cy="537821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12B3D71-2116-0526-A068-E238BCBC0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1133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Vasemmalle HS.fi, oikealla Chrome DevTools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4578" name="Picture 2" descr="chrome devtools&quot; Icon - Download for free – Iconduck">
            <a:extLst>
              <a:ext uri="{FF2B5EF4-FFF2-40B4-BE49-F238E27FC236}">
                <a16:creationId xmlns:a16="http://schemas.microsoft.com/office/drawing/2014/main" id="{0229DCB1-E292-3B4A-D1F8-B9BF4CA72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314" y="5906854"/>
            <a:ext cx="671513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844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0ECF3-4A6D-446C-B7F8-C09560A7C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FC2B-72AD-D15D-DC59-E2BB12AC7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629" y="69663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Lopuksi optimoi sivusi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7DC4-B6AE-A4DE-2154-37BCB8561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4840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Google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PageSpeed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Insights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https://pagespeed.web.dev/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Antaa laajan raportin sivusi toimivuudesta, kuinka nopeasti se latautuu, kuinka hyvin se täyttää käytettävyys-standardit, SE-optimoinnista…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Ehdottaa suoraan parannusehdotuksia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Testaa sivusi sekä mobiili-, että desktop-käyttäjällä</a:t>
            </a:r>
          </a:p>
        </p:txBody>
      </p:sp>
      <p:pic>
        <p:nvPicPr>
          <p:cNvPr id="33794" name="Picture 2" descr="Google Pagespeed Insights Logo PNG Vector (SVG) Free Download">
            <a:extLst>
              <a:ext uri="{FF2B5EF4-FFF2-40B4-BE49-F238E27FC236}">
                <a16:creationId xmlns:a16="http://schemas.microsoft.com/office/drawing/2014/main" id="{3C55A6EE-6208-AE58-52F7-FF9B921B0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77" y="914400"/>
            <a:ext cx="715642" cy="71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91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8B2B45-3B34-3A9C-2F66-FA7E20B81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9F78DE6-5EBF-7E40-DA49-4812795EB9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09275" y="322497"/>
            <a:ext cx="6973449" cy="537821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6ED9028-2D03-9DF9-A4FB-2ED6C6880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583" y="6010109"/>
            <a:ext cx="5943960" cy="4967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Google PageSpeed Insights -raportti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2" descr="Google Pagespeed Insights Logo PNG Vector (SVG) Free Download">
            <a:extLst>
              <a:ext uri="{FF2B5EF4-FFF2-40B4-BE49-F238E27FC236}">
                <a16:creationId xmlns:a16="http://schemas.microsoft.com/office/drawing/2014/main" id="{8FA45E47-911F-1F3A-954D-CE66734D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457" y="5957833"/>
            <a:ext cx="634822" cy="63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137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111FAA-581D-2651-C7EE-6986D565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7593-BC7E-5551-19AC-9D3C0580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88849" cy="1721859"/>
          </a:xfrm>
        </p:spPr>
        <p:txBody>
          <a:bodyPr>
            <a:normAutofit/>
          </a:bodyPr>
          <a:lstStyle/>
          <a:p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pysyä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aallon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harjalla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558C-58E5-1D19-AE45-EDD9906C8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325" y="1801815"/>
            <a:ext cx="1093645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Hacker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News (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https://news.ycombinator.com/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Reddit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://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www.reddit.com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/)</a:t>
            </a: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Yleinen kiinnostuneisuus</a:t>
            </a:r>
          </a:p>
          <a:p>
            <a:pPr marL="0" indent="0">
              <a:lnSpc>
                <a:spcPct val="150000"/>
              </a:lnSpc>
              <a:buNone/>
            </a:pP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2770" name="Picture 2" descr="Hacker, news, aggregator, site, social, web icon - Free download">
            <a:extLst>
              <a:ext uri="{FF2B5EF4-FFF2-40B4-BE49-F238E27FC236}">
                <a16:creationId xmlns:a16="http://schemas.microsoft.com/office/drawing/2014/main" id="{07C279D4-2149-1B35-FF39-EA48E1E30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19" y="1968502"/>
            <a:ext cx="54610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reddit logo png, reddit icon transparent png 18930474 PNG">
            <a:extLst>
              <a:ext uri="{FF2B5EF4-FFF2-40B4-BE49-F238E27FC236}">
                <a16:creationId xmlns:a16="http://schemas.microsoft.com/office/drawing/2014/main" id="{97CAF7D6-C219-DB98-B631-58BF8738F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9" y="2605883"/>
            <a:ext cx="1023141" cy="102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People icon - Free download on Iconfinder">
            <a:extLst>
              <a:ext uri="{FF2B5EF4-FFF2-40B4-BE49-F238E27FC236}">
                <a16:creationId xmlns:a16="http://schemas.microsoft.com/office/drawing/2014/main" id="{B71196D9-6E74-84FC-96EA-0989A97AD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50" y="3663158"/>
            <a:ext cx="643335" cy="64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Exclamation mark Generic color fill icon">
            <a:extLst>
              <a:ext uri="{FF2B5EF4-FFF2-40B4-BE49-F238E27FC236}">
                <a16:creationId xmlns:a16="http://schemas.microsoft.com/office/drawing/2014/main" id="{D22FA685-C16C-C006-826B-31667EFD1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64" y="4522704"/>
            <a:ext cx="598488" cy="59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416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EFCDC"/>
            </a:gs>
            <a:gs pos="45000">
              <a:srgbClr val="FFDFFE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3F9421-B86B-1383-F42F-E18EE4F53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3135-4DC4-473C-4EA6-111A6A4D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2431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Työelämän arki ja vinkit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409398-A677-E4A4-8530-02D023406C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CD8B8-EC9F-5942-B232-B75E443C28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9A4E6-9C2C-6F7A-0468-DB6E241BF7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1624D8-82DC-C9D6-26EA-30119ED7E8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170E0F8-C1E1-377D-6539-8CCA0B676C9F}"/>
              </a:ext>
            </a:extLst>
          </p:cNvPr>
          <p:cNvSpPr txBox="1">
            <a:spLocks/>
          </p:cNvSpPr>
          <p:nvPr/>
        </p:nvSpPr>
        <p:spPr>
          <a:xfrm>
            <a:off x="245267" y="1341997"/>
            <a:ext cx="11701463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III: Työelämä</a:t>
            </a:r>
          </a:p>
        </p:txBody>
      </p:sp>
    </p:spTree>
    <p:extLst>
      <p:ext uri="{BB962C8B-B14F-4D97-AF65-F5344CB8AC3E}">
        <p14:creationId xmlns:p14="http://schemas.microsoft.com/office/powerpoint/2010/main" val="2171757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729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Millaista työ sitten on käytännössä?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FADEA-FF04-8C4A-1D42-72BFB56A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069" y="3039974"/>
            <a:ext cx="3150384" cy="31503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D5ADCD-F31E-358A-F95A-4E7EDC28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F2A7E-A0E9-60D8-8190-E231400995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1DB158-6B62-BD64-BE8D-EB61427D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94DEF0-0C1F-BC47-21EE-A9658C473F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68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50978E7-E9D9-1143-88F5-768D19AA440D}"/>
              </a:ext>
            </a:extLst>
          </p:cNvPr>
          <p:cNvSpPr txBox="1">
            <a:spLocks/>
          </p:cNvSpPr>
          <p:nvPr/>
        </p:nvSpPr>
        <p:spPr>
          <a:xfrm>
            <a:off x="6270733" y="4335895"/>
            <a:ext cx="43957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92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User story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91BB49-AD72-F512-52FA-CE4F156B7D03}"/>
              </a:ext>
            </a:extLst>
          </p:cNvPr>
          <p:cNvSpPr txBox="1">
            <a:spLocks/>
          </p:cNvSpPr>
          <p:nvPr/>
        </p:nvSpPr>
        <p:spPr>
          <a:xfrm>
            <a:off x="4667648" y="1656529"/>
            <a:ext cx="5136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DFF7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Yhteistyötä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00247B0-F491-4316-5696-E9AFEF1F0D0E}"/>
              </a:ext>
            </a:extLst>
          </p:cNvPr>
          <p:cNvSpPr txBox="1">
            <a:spLocks/>
          </p:cNvSpPr>
          <p:nvPr/>
        </p:nvSpPr>
        <p:spPr>
          <a:xfrm>
            <a:off x="468072" y="2486334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Teams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3B423C-BAF6-A314-1726-86D8887153AB}"/>
              </a:ext>
            </a:extLst>
          </p:cNvPr>
          <p:cNvSpPr txBox="1">
            <a:spLocks/>
          </p:cNvSpPr>
          <p:nvPr/>
        </p:nvSpPr>
        <p:spPr>
          <a:xfrm>
            <a:off x="2421502" y="172192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Daily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4877A42-D8A5-D301-A472-F92604C022F4}"/>
              </a:ext>
            </a:extLst>
          </p:cNvPr>
          <p:cNvSpPr txBox="1">
            <a:spLocks/>
          </p:cNvSpPr>
          <p:nvPr/>
        </p:nvSpPr>
        <p:spPr>
          <a:xfrm>
            <a:off x="3020077" y="4784758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FF2D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Sprint planning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D68C790-97F3-319B-C892-D38B99D9400F}"/>
              </a:ext>
            </a:extLst>
          </p:cNvPr>
          <p:cNvSpPr txBox="1">
            <a:spLocks/>
          </p:cNvSpPr>
          <p:nvPr/>
        </p:nvSpPr>
        <p:spPr>
          <a:xfrm>
            <a:off x="4188673" y="5336900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83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Retro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49369E-0BEB-F64D-347B-8C99C622019D}"/>
              </a:ext>
            </a:extLst>
          </p:cNvPr>
          <p:cNvSpPr txBox="1">
            <a:spLocks/>
          </p:cNvSpPr>
          <p:nvPr/>
        </p:nvSpPr>
        <p:spPr>
          <a:xfrm>
            <a:off x="3199646" y="4082390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Refinement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7F6CAF6-F14D-F65E-4307-C0FA37E8751D}"/>
              </a:ext>
            </a:extLst>
          </p:cNvPr>
          <p:cNvSpPr txBox="1">
            <a:spLocks/>
          </p:cNvSpPr>
          <p:nvPr/>
        </p:nvSpPr>
        <p:spPr>
          <a:xfrm>
            <a:off x="4072841" y="103501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Code Review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89AB430-D5AA-32DE-182B-DD10AF0694D7}"/>
              </a:ext>
            </a:extLst>
          </p:cNvPr>
          <p:cNvSpPr txBox="1">
            <a:spLocks/>
          </p:cNvSpPr>
          <p:nvPr/>
        </p:nvSpPr>
        <p:spPr>
          <a:xfrm>
            <a:off x="2528851" y="2192438"/>
            <a:ext cx="6916012" cy="1928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32F5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Ohjelmointia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493F290-C101-6CE9-B6AA-FA3DAF84A133}"/>
              </a:ext>
            </a:extLst>
          </p:cNvPr>
          <p:cNvSpPr txBox="1">
            <a:spLocks/>
          </p:cNvSpPr>
          <p:nvPr/>
        </p:nvSpPr>
        <p:spPr>
          <a:xfrm>
            <a:off x="3788963" y="346587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Demot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F777117-85B1-6403-0838-6FA764354A75}"/>
              </a:ext>
            </a:extLst>
          </p:cNvPr>
          <p:cNvSpPr txBox="1">
            <a:spLocks/>
          </p:cNvSpPr>
          <p:nvPr/>
        </p:nvSpPr>
        <p:spPr>
          <a:xfrm>
            <a:off x="6039068" y="3568470"/>
            <a:ext cx="4859119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Dokumentaation lukemista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8B72D5B-A470-73D3-F2AA-733911F12CCA}"/>
              </a:ext>
            </a:extLst>
          </p:cNvPr>
          <p:cNvSpPr txBox="1">
            <a:spLocks/>
          </p:cNvSpPr>
          <p:nvPr/>
        </p:nvSpPr>
        <p:spPr>
          <a:xfrm>
            <a:off x="1347016" y="3442154"/>
            <a:ext cx="5136354" cy="1042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Selvitystyötä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95487B2-5701-891F-FEED-1D7A306B4774}"/>
              </a:ext>
            </a:extLst>
          </p:cNvPr>
          <p:cNvSpPr txBox="1">
            <a:spLocks/>
          </p:cNvSpPr>
          <p:nvPr/>
        </p:nvSpPr>
        <p:spPr>
          <a:xfrm>
            <a:off x="9440440" y="2504884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2885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49C48B-1287-3DC1-D45D-CB741B1F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FA13E2-8F27-E015-7598-2465E6B89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624" y="227151"/>
            <a:ext cx="7610752" cy="5381040"/>
          </a:xfrm>
          <a:prstGeom prst="rect">
            <a:avLst/>
          </a:prstGeom>
          <a:ln w="38100">
            <a:solidFill>
              <a:srgbClr val="A921FF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A9F4751-789E-3877-BBB7-5F2E8675E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6" y="5878270"/>
            <a:ext cx="8611327" cy="8345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https://walpuri.fi</a:t>
            </a:r>
            <a:b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digitaalinen huumorijulkaisu tekoälyllä höystettynä</a:t>
            </a:r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9404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280" y="46610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Ketterä kehitys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(agile development)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15" y="2010682"/>
            <a:ext cx="1062696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Moderni tapa tehdä softaa nopeasti muuttuvassa maailmassa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Perustuu ideaan nopeasta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iteraatiosyklista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palautteesta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Tehdään aina pienin merkityksellinen arvoa tuottava osa valmiiksi ja julkaistaan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vältytään vääriltä määrittelyiltä ja siltä, että tuote ei ollutkaan sitä mitä asiakas toivoi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Pystytään vastamaan nopeasti muuttuvaan markkinaan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Versus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perinteinen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Water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Fall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–tapa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Organisaatioita varten kehitetty mm.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SAFe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8920" name="Picture 8" descr="Agile Icons - Free SVG &amp; PNG Agile Images - Noun Project">
            <a:extLst>
              <a:ext uri="{FF2B5EF4-FFF2-40B4-BE49-F238E27FC236}">
                <a16:creationId xmlns:a16="http://schemas.microsoft.com/office/drawing/2014/main" id="{20C9FD28-82AD-7F49-7686-D2481EF5C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93" y="187994"/>
            <a:ext cx="1780187" cy="17801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7376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D6201B-D6E0-87ED-4980-8961AD566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U-turn Arrow 33">
            <a:extLst>
              <a:ext uri="{FF2B5EF4-FFF2-40B4-BE49-F238E27FC236}">
                <a16:creationId xmlns:a16="http://schemas.microsoft.com/office/drawing/2014/main" id="{5C2B3A80-6BB8-C43E-1CB3-AEB866E6DAD7}"/>
              </a:ext>
            </a:extLst>
          </p:cNvPr>
          <p:cNvSpPr/>
          <p:nvPr/>
        </p:nvSpPr>
        <p:spPr>
          <a:xfrm rot="10800000" flipV="1">
            <a:off x="7287473" y="2003917"/>
            <a:ext cx="2352321" cy="2108334"/>
          </a:xfrm>
          <a:prstGeom prst="utur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FDD620F8-86F7-FC2B-01A9-D69B663D2486}"/>
              </a:ext>
            </a:extLst>
          </p:cNvPr>
          <p:cNvSpPr/>
          <p:nvPr/>
        </p:nvSpPr>
        <p:spPr>
          <a:xfrm>
            <a:off x="8548362" y="3331818"/>
            <a:ext cx="2727423" cy="110045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dirty="0"/>
              <a:t>               Julkaise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E2BF5B-5029-7F17-B32E-310211EF4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28" y="5025503"/>
            <a:ext cx="2230444" cy="6294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Waterfall</a:t>
            </a:r>
            <a:endParaRPr lang="en-FI" b="1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C2ED34-80A0-4D2F-53A4-996B8D46872E}"/>
              </a:ext>
            </a:extLst>
          </p:cNvPr>
          <p:cNvSpPr txBox="1"/>
          <p:nvPr/>
        </p:nvSpPr>
        <p:spPr>
          <a:xfrm>
            <a:off x="1843456" y="1297619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Vaatimukset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67AB2C-D5D3-B6B0-EA7B-97FA808B4A40}"/>
              </a:ext>
            </a:extLst>
          </p:cNvPr>
          <p:cNvSpPr txBox="1"/>
          <p:nvPr/>
        </p:nvSpPr>
        <p:spPr>
          <a:xfrm>
            <a:off x="1843456" y="2050475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Suunnittelu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0047F-5031-D29E-F940-5FA85AE61D0B}"/>
              </a:ext>
            </a:extLst>
          </p:cNvPr>
          <p:cNvSpPr txBox="1"/>
          <p:nvPr/>
        </p:nvSpPr>
        <p:spPr>
          <a:xfrm>
            <a:off x="1843456" y="2813491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Toteutus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6B30F7-92A6-D319-74FB-2D7740825E9D}"/>
              </a:ext>
            </a:extLst>
          </p:cNvPr>
          <p:cNvSpPr txBox="1"/>
          <p:nvPr/>
        </p:nvSpPr>
        <p:spPr>
          <a:xfrm>
            <a:off x="1828036" y="3556187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Testaus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1874FB-0C22-77DE-D33D-6D0E7906BDA9}"/>
              </a:ext>
            </a:extLst>
          </p:cNvPr>
          <p:cNvSpPr txBox="1"/>
          <p:nvPr/>
        </p:nvSpPr>
        <p:spPr>
          <a:xfrm>
            <a:off x="1843456" y="4281351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Ylläpito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038016C0-2EAC-6BB8-D1EB-FA4B02E5ED84}"/>
              </a:ext>
            </a:extLst>
          </p:cNvPr>
          <p:cNvSpPr/>
          <p:nvPr/>
        </p:nvSpPr>
        <p:spPr>
          <a:xfrm>
            <a:off x="2552206" y="1660823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08C7D505-3457-A872-F404-651AD7E64CEE}"/>
              </a:ext>
            </a:extLst>
          </p:cNvPr>
          <p:cNvSpPr/>
          <p:nvPr/>
        </p:nvSpPr>
        <p:spPr>
          <a:xfrm>
            <a:off x="2552206" y="2415663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54B07DDC-6261-EF92-B752-B5653E3EEC38}"/>
              </a:ext>
            </a:extLst>
          </p:cNvPr>
          <p:cNvSpPr/>
          <p:nvPr/>
        </p:nvSpPr>
        <p:spPr>
          <a:xfrm>
            <a:off x="2552206" y="3168519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3F2E5C12-0156-10A0-7BF9-4AB516050119}"/>
              </a:ext>
            </a:extLst>
          </p:cNvPr>
          <p:cNvSpPr/>
          <p:nvPr/>
        </p:nvSpPr>
        <p:spPr>
          <a:xfrm>
            <a:off x="2552206" y="3895549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E81B3592-2E84-F453-FCE3-C45CDF4B25ED}"/>
              </a:ext>
            </a:extLst>
          </p:cNvPr>
          <p:cNvSpPr/>
          <p:nvPr/>
        </p:nvSpPr>
        <p:spPr>
          <a:xfrm rot="16200000" flipV="1">
            <a:off x="7228803" y="1751135"/>
            <a:ext cx="2532947" cy="2352322"/>
          </a:xfrm>
          <a:prstGeom prst="uturnArrow">
            <a:avLst/>
          </a:prstGeom>
          <a:solidFill>
            <a:srgbClr val="A92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FE601004-24E1-AC1F-EC84-4B5D6F2B729D}"/>
              </a:ext>
            </a:extLst>
          </p:cNvPr>
          <p:cNvSpPr/>
          <p:nvPr/>
        </p:nvSpPr>
        <p:spPr>
          <a:xfrm>
            <a:off x="5571818" y="3255703"/>
            <a:ext cx="2352322" cy="1213976"/>
          </a:xfrm>
          <a:prstGeom prst="rightArrow">
            <a:avLst/>
          </a:prstGeom>
          <a:solidFill>
            <a:srgbClr val="FF8300"/>
          </a:solidFill>
          <a:ln>
            <a:solidFill>
              <a:srgbClr val="FF8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dirty="0"/>
              <a:t>Backlog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0CE9C-E741-4DE8-2FEB-7855AC1D87B4}"/>
              </a:ext>
            </a:extLst>
          </p:cNvPr>
          <p:cNvSpPr txBox="1"/>
          <p:nvPr/>
        </p:nvSpPr>
        <p:spPr>
          <a:xfrm>
            <a:off x="8012318" y="3687675"/>
            <a:ext cx="111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Analysoi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8628-21CF-6371-5BDE-453A9D7C7CF9}"/>
              </a:ext>
            </a:extLst>
          </p:cNvPr>
          <p:cNvSpPr txBox="1"/>
          <p:nvPr/>
        </p:nvSpPr>
        <p:spPr>
          <a:xfrm rot="5400000">
            <a:off x="8706383" y="2954174"/>
            <a:ext cx="124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Määrittele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4BB632-22E6-2299-82B4-F349B7EFE4E2}"/>
              </a:ext>
            </a:extLst>
          </p:cNvPr>
          <p:cNvSpPr txBox="1"/>
          <p:nvPr/>
        </p:nvSpPr>
        <p:spPr>
          <a:xfrm>
            <a:off x="8133236" y="2061030"/>
            <a:ext cx="124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Toteuta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F7810A-672E-C89C-3268-D8C68771A32A}"/>
              </a:ext>
            </a:extLst>
          </p:cNvPr>
          <p:cNvSpPr txBox="1"/>
          <p:nvPr/>
        </p:nvSpPr>
        <p:spPr>
          <a:xfrm rot="16200000">
            <a:off x="7380442" y="2809973"/>
            <a:ext cx="83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Testaa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F6DA575-DD64-2D0B-6248-993034ACDEE2}"/>
              </a:ext>
            </a:extLst>
          </p:cNvPr>
          <p:cNvSpPr txBox="1">
            <a:spLocks/>
          </p:cNvSpPr>
          <p:nvPr/>
        </p:nvSpPr>
        <p:spPr>
          <a:xfrm>
            <a:off x="7891822" y="5025502"/>
            <a:ext cx="1313079" cy="532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Agile</a:t>
            </a:r>
            <a:endParaRPr lang="en-FI" b="1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3B2C7-5A0B-FE20-13EE-190085AEEE07}"/>
              </a:ext>
            </a:extLst>
          </p:cNvPr>
          <p:cNvSpPr txBox="1"/>
          <p:nvPr/>
        </p:nvSpPr>
        <p:spPr>
          <a:xfrm>
            <a:off x="8264302" y="2873509"/>
            <a:ext cx="819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b="1" dirty="0"/>
              <a:t>Sprint</a:t>
            </a:r>
          </a:p>
        </p:txBody>
      </p:sp>
    </p:spTree>
    <p:extLst>
      <p:ext uri="{BB962C8B-B14F-4D97-AF65-F5344CB8AC3E}">
        <p14:creationId xmlns:p14="http://schemas.microsoft.com/office/powerpoint/2010/main" val="3790726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1951D3-93E9-32EB-9A4D-8966A934B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6395-D1C3-B1ED-B2D0-A898EAD4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Softan tekeminen on ryhmätyötä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88A1F-BE35-2442-75C6-36A26D074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106150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Kuva yksinäisestä koodarista kirjoittamassa koodia on osittain myytti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Softan tekemisessä pitää kuunnella monta eri osapuolta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stakeholderia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asioita puidaan monissa keskusteluissa ja palavereissa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Tärkeintä on selkeä ja aikainen kommunikaatio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eteen tulee ongelma, kysy kaverilta! Tiimi on sinun paras apurisi!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27608-6FF9-A5A5-039A-70B8A17B9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888" y="4376737"/>
            <a:ext cx="2274886" cy="22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57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952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Työkieli on englanti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5085"/>
            <a:ext cx="1041429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kaikki dokumentaatio on englanniksi ja sinulla on työkavereita ympäri maailmaa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Suurin osa IT-alan sanastosta on englanniksi ja englanninkielisiä termejä käytetään suomen kielen seassa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Termit tulevat tutuiksi kun kieltä käyttää oikeassa kontekstissa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englanninkielentaitosi on ruosteessa, sitä on hyvä kerrata!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Mutta älä anna sen estää tavoitteitasi</a:t>
            </a:r>
          </a:p>
          <a:p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Flag of the United Kingdom - Wikipedia">
            <a:extLst>
              <a:ext uri="{FF2B5EF4-FFF2-40B4-BE49-F238E27FC236}">
                <a16:creationId xmlns:a16="http://schemas.microsoft.com/office/drawing/2014/main" id="{0E69EE7C-F759-B7D4-0D16-1BAEC5B21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179" y="663093"/>
            <a:ext cx="1787621" cy="89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634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673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Esimerkkityöpäivä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264B1EE-6418-1B88-1E7B-74DA4E32B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32169"/>
              </p:ext>
            </p:extLst>
          </p:nvPr>
        </p:nvGraphicFramePr>
        <p:xfrm>
          <a:off x="947737" y="1690688"/>
          <a:ext cx="10406063" cy="4483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774441026"/>
                    </a:ext>
                  </a:extLst>
                </a:gridCol>
                <a:gridCol w="8272463">
                  <a:extLst>
                    <a:ext uri="{9D8B030D-6E8A-4147-A177-3AD203B41FA5}">
                      <a16:colId xmlns:a16="http://schemas.microsoft.com/office/drawing/2014/main" val="2626278299"/>
                    </a:ext>
                  </a:extLst>
                </a:gridCol>
              </a:tblGrid>
              <a:tr h="396477">
                <a:tc>
                  <a:txBody>
                    <a:bodyPr/>
                    <a:lstStyle/>
                    <a:p>
                      <a:pPr algn="ctr"/>
                      <a:r>
                        <a:rPr lang="en-FI" dirty="0"/>
                        <a:t>KLO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I" dirty="0"/>
                        <a:t>TYÖNKUVA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13328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Avaa tietokone ja lue sähköpostit ja uudet viestit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404142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09.00-09.30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Tiimin Daily-palaveri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484068"/>
                  </a:ext>
                </a:extLst>
              </a:tr>
              <a:tr h="771874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09.30-11.00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Nopea huddle työkaverin kanssa tekeillä olevasta featuresta, asian koodaamista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077460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11.00-12.00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Lounastauko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37437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Lisää koodailua, viestittelyä designerin kanssa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162662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13.00-15.00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Refinement meeting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964190"/>
                  </a:ext>
                </a:extLst>
              </a:tr>
              <a:tr h="977615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15.00-16.00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Koodikatselmusta, </a:t>
                      </a:r>
                      <a:b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</a:b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asioiden laittaminen valmiiksi huomista varten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063980"/>
                  </a:ext>
                </a:extLst>
              </a:tr>
            </a:tbl>
          </a:graphicData>
        </a:graphic>
      </p:graphicFrame>
      <p:pic>
        <p:nvPicPr>
          <p:cNvPr id="10242" name="Picture 2" descr="Timetable Detailed Flat Circular Flat icon">
            <a:extLst>
              <a:ext uri="{FF2B5EF4-FFF2-40B4-BE49-F238E27FC236}">
                <a16:creationId xmlns:a16="http://schemas.microsoft.com/office/drawing/2014/main" id="{B0C2FB41-49D7-D950-1C44-DB0F55BDC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7" y="365125"/>
            <a:ext cx="995430" cy="99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312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322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Ensimmäistä</a:t>
            </a:r>
            <a:b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työpaikkaa hakiessa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59F01-D6E0-DA7C-EB82-4B5ED9D7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967" y="2920044"/>
            <a:ext cx="2986588" cy="29865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0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7" y="50497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GitHub-profiilin luonti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47" y="1675019"/>
            <a:ext cx="10936458" cy="4351338"/>
          </a:xfrm>
        </p:spPr>
        <p:txBody>
          <a:bodyPr/>
          <a:lstStyle/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Luo itsellesi oma GitHub -tili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Valitse asiallinen nimi, joita voit käyttää koko tulevan urasi ajan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Vaikka työnantajasi vaihtuisi, profiilisi pysyy sinulla</a:t>
            </a:r>
            <a:b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</a:br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ja kehittyy eteenpäin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Ala rakentamaan omaa portfoliotasi </a:t>
            </a:r>
            <a:b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</a:br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ja asiantuntijasuuttasi heti tänään!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034" y="4068118"/>
            <a:ext cx="3411002" cy="191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53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48" y="461944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GitHubin käyttö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148" y="1690688"/>
            <a:ext cx="11543852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Aina kun aloitat uuden projektin, oli se sitten vakava tai ei-vakava, ensimmäinen askel on luoda sille oma GitHub repositorio (repo)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Ota tämä tavaksi, niin jatkossakin omat projektisi pysyvät helposti organisoituna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sinun on myös helppo jakaa projektisi muiden ihmisten kanssa ja julkaista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luoda uusi repo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private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-tilassa, ennen kuin olet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 näyttämään sen koko internetille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63748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675" y="5539495"/>
            <a:ext cx="3494649" cy="720627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85" y="2639454"/>
            <a:ext cx="4479332" cy="2519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BCABD-400E-C5DC-C6CD-90FF844A4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55" y="3931163"/>
            <a:ext cx="2727374" cy="27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111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97E29-A751-8F54-F774-BCA4FC94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C7D4-DD8E-C4F3-B088-E9075323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771" y="52269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Olet osaava tyyppi, mutta miten tuot sen muille ilmi?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2E89AD-2BD0-5C8D-D49D-B4D9E74C9072}"/>
              </a:ext>
            </a:extLst>
          </p:cNvPr>
          <p:cNvSpPr txBox="1">
            <a:spLocks/>
          </p:cNvSpPr>
          <p:nvPr/>
        </p:nvSpPr>
        <p:spPr>
          <a:xfrm>
            <a:off x="627771" y="1973205"/>
            <a:ext cx="10936458" cy="2308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LinkedIn –tili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profiilisi huolellisesti, lisää GitHub –profiilisi, täytä koulutuksesi, pyydä kaikkia tuttujasi kavereiksesi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Pyydä entisiä ja nykyisiä työkavereita kirjoittamaan sinulle suosituksia vahvuuksistasi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09E1E-6EEB-0D62-F895-49FD7D2C0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456" y="4999879"/>
            <a:ext cx="3453199" cy="93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0DCFF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18" y="111817"/>
            <a:ext cx="2769938" cy="1325563"/>
          </a:xfrm>
        </p:spPr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Sisältö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0C02A-9DE9-E1D5-2484-DADD1A9F6AD3}"/>
              </a:ext>
            </a:extLst>
          </p:cNvPr>
          <p:cNvSpPr txBox="1"/>
          <p:nvPr/>
        </p:nvSpPr>
        <p:spPr>
          <a:xfrm>
            <a:off x="1327353" y="1283880"/>
            <a:ext cx="4951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I: Käsitteet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996A4-4DDF-04BA-54FF-17CD132EBEE3}"/>
              </a:ext>
            </a:extLst>
          </p:cNvPr>
          <p:cNvSpPr txBox="1"/>
          <p:nvPr/>
        </p:nvSpPr>
        <p:spPr>
          <a:xfrm>
            <a:off x="326537" y="2782669"/>
            <a:ext cx="715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II: Koodaaminen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971B7E-282A-7869-71E1-EF53CB36F423}"/>
              </a:ext>
            </a:extLst>
          </p:cNvPr>
          <p:cNvSpPr txBox="1"/>
          <p:nvPr/>
        </p:nvSpPr>
        <p:spPr>
          <a:xfrm>
            <a:off x="-258167" y="4606567"/>
            <a:ext cx="715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III: Työelämä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97B0D-BEA1-9D1E-5BED-209B2AF8AC7F}"/>
              </a:ext>
            </a:extLst>
          </p:cNvPr>
          <p:cNvSpPr txBox="1"/>
          <p:nvPr/>
        </p:nvSpPr>
        <p:spPr>
          <a:xfrm>
            <a:off x="3376273" y="3309323"/>
            <a:ext cx="44675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2.1 Työkalut alkuun pääsemiseen</a:t>
            </a:r>
          </a:p>
          <a:p>
            <a:r>
              <a:rPr lang="en-FI" sz="200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2.2 </a:t>
            </a:r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Miten julkaisen sivuni?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2.3 Miten opin lisää?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35052-A3E2-2750-1498-48F7EA1A7806}"/>
              </a:ext>
            </a:extLst>
          </p:cNvPr>
          <p:cNvSpPr txBox="1"/>
          <p:nvPr/>
        </p:nvSpPr>
        <p:spPr>
          <a:xfrm>
            <a:off x="3376273" y="1804578"/>
            <a:ext cx="44675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1.1 Fontend, Backend, FullStack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1.2 Rajapinnat (API)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8C4AFB-5A93-B123-B13C-991F701A634F}"/>
              </a:ext>
            </a:extLst>
          </p:cNvPr>
          <p:cNvSpPr txBox="1"/>
          <p:nvPr/>
        </p:nvSpPr>
        <p:spPr>
          <a:xfrm>
            <a:off x="3406377" y="5170027"/>
            <a:ext cx="44675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3.1 Työ käytännössä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3.2 Vinkit työnhakuun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3.3 Tiivistelmä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3.4 Linkit työkaluihin</a:t>
            </a:r>
          </a:p>
        </p:txBody>
      </p:sp>
    </p:spTree>
    <p:extLst>
      <p:ext uri="{BB962C8B-B14F-4D97-AF65-F5344CB8AC3E}">
        <p14:creationId xmlns:p14="http://schemas.microsoft.com/office/powerpoint/2010/main" val="32324602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09" y="5243233"/>
            <a:ext cx="4270130" cy="720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5BD36-6881-4D22-A5B9-540F27EAE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388" y="2843136"/>
            <a:ext cx="5929842" cy="1607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CC502-F929-79B8-2939-4904C755C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7657" y="4215265"/>
            <a:ext cx="2634343" cy="26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12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433" y="778598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Työpaikkailmoitukset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15" y="2253801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pelästy työpaikkailmoitusten pitkiä listoja eri teknologioita!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Ajattele niitä enemmänkin unelmalistoina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hallitset 1-2 teknologian listalta, olet mahdollinen hyvä kandidaatti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Loput opit kyllä työnohessa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028" name="Picture 4" descr="Employment, job ads, job hiring, job opportunities, recruitment icon -  Download on Iconfinder">
            <a:extLst>
              <a:ext uri="{FF2B5EF4-FFF2-40B4-BE49-F238E27FC236}">
                <a16:creationId xmlns:a16="http://schemas.microsoft.com/office/drawing/2014/main" id="{C20FB933-65F4-A454-82B8-43AEE6080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7" y="753005"/>
            <a:ext cx="1172615" cy="117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834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EA03B-F028-FE40-E5A5-30FCABDF7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FF7E-8435-E056-87B2-1431F79E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löydän työpaikat?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3848B-3BDB-7A2F-F473-5030AF20A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LinkedIn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Oikotie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https://tyopaikat.oikotie.fi/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Jobly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https://www.jobly.fi/tyopaikat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vinkkaa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rekrytointipalkkiot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BD2DC-FA0B-0740-96D2-227AD1E52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969" y="34290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76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24" y="53233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Harjoittelut (trainee)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924" y="1857898"/>
            <a:ext cx="11522336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Hae harjoittelijaksi koulun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Etsi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LinkedInistä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mielenkiintoinen yritys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Tutki, onko firmalla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trainee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-ohjelmaa (ei pakollista)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Etsi yrityksen sopiva kontaktihenkilö, kirjoita kohtelias viesti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(tai soita!), missä esittelet itsesi ja kysyt mahdollisista harjoittelupaikoista 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Kesätöissä sama kaava. Ole ajoissa!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Lähesty potentiaalisia firmoja jo tammi-helmikuussa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2233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111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Sertifikaatit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15" y="1925218"/>
            <a:ext cx="10626969" cy="2711329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Sertifikaateista voi olla hyötyä oman osaamisen todistamisessa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Niiden painoarvo vaihtelee sertifikaatin mukaan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Tärkeämpää usein omat projektit ja konkreettiset näytöt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Älä odota yksittäisen sertifikaatin tuovan sinulle maagisesti etulyöntiasemaa työhaastattelussa!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ea typeface="Source Sans Pro" panose="020B0503030403020204" pitchFamily="34" charset="0"/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DA2B4-88E1-9BAE-2758-C762D605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988" y="4001294"/>
            <a:ext cx="2603500" cy="2603500"/>
          </a:xfrm>
          <a:prstGeom prst="rect">
            <a:avLst/>
          </a:prstGeom>
        </p:spPr>
      </p:pic>
      <p:pic>
        <p:nvPicPr>
          <p:cNvPr id="2052" name="Picture 4" descr="Diploma Special Lineal color icon">
            <a:extLst>
              <a:ext uri="{FF2B5EF4-FFF2-40B4-BE49-F238E27FC236}">
                <a16:creationId xmlns:a16="http://schemas.microsoft.com/office/drawing/2014/main" id="{F0CEA182-2795-4237-5A84-6D0BFDCBF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" y="621301"/>
            <a:ext cx="1153432" cy="115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733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Haastattelussa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Esittele itse tekemääsi projektia ja kerro siitä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Korosta ryhmätyötaitojasi teknisen osaamisesi lisäksi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pelkää, jos tarjottu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tekkistäkki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on sinulle uusi,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ole valmis oppimaan työssä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mainita testaaminen ja sen tärkeys!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kehua itseäsi ja taitojasi sortumatta liialliseen liioitteluun,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jota et voi lunastaa!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95635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33" y="611293"/>
            <a:ext cx="11746523" cy="1465604"/>
          </a:xfrm>
          <a:noFill/>
        </p:spPr>
        <p:txBody>
          <a:bodyPr>
            <a:normAutofit/>
          </a:bodyPr>
          <a:lstStyle/>
          <a:p>
            <a:pPr algn="ctr"/>
            <a:r>
              <a:rPr lang="en-GB" sz="7200" b="1" dirty="0" err="1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Onnea</a:t>
            </a: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7200" b="1" dirty="0" err="1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matkaan</a:t>
            </a: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!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20000">
                    <a:srgbClr val="00DFF7"/>
                  </a:gs>
                  <a:gs pos="16000">
                    <a:srgbClr val="A921FF"/>
                  </a:gs>
                  <a:gs pos="96000">
                    <a:srgbClr val="A921FF"/>
                  </a:gs>
                  <a:gs pos="84000">
                    <a:srgbClr val="FF32F5"/>
                  </a:gs>
                  <a:gs pos="29000">
                    <a:srgbClr val="7030A0"/>
                  </a:gs>
                </a:gsLst>
                <a:lin ang="2700000" scaled="1"/>
              </a:gra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71F710-57EB-7930-C34D-50BB51AE8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000" y="1981346"/>
            <a:ext cx="10621999" cy="87437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FI" sz="3600" i="1" dirty="0">
                <a:solidFill>
                  <a:schemeClr val="tx1">
                    <a:lumMod val="85000"/>
                    <a:lumOff val="15000"/>
                  </a:schemeClr>
                </a:solidFill>
                <a:ea typeface="Source Sans Pro" panose="020B0503030403020204" pitchFamily="34" charset="0"/>
              </a:rPr>
              <a:t>Ensimmäisen alan paikan saaminen on aina vaikeinta,</a:t>
            </a:r>
            <a:br>
              <a:rPr lang="en-FI" sz="3600" i="1" dirty="0">
                <a:solidFill>
                  <a:schemeClr val="tx1">
                    <a:lumMod val="85000"/>
                    <a:lumOff val="15000"/>
                  </a:schemeClr>
                </a:solidFill>
                <a:ea typeface="Source Sans Pro" panose="020B0503030403020204" pitchFamily="34" charset="0"/>
              </a:rPr>
            </a:br>
            <a:r>
              <a:rPr lang="en-FI" sz="3600" i="1" dirty="0">
                <a:solidFill>
                  <a:schemeClr val="tx1">
                    <a:lumMod val="85000"/>
                    <a:lumOff val="15000"/>
                  </a:schemeClr>
                </a:solidFill>
                <a:ea typeface="Source Sans Pro" panose="020B0503030403020204" pitchFamily="34" charset="0"/>
              </a:rPr>
              <a:t>älä lannistu!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3F84C-7B6C-11D3-A0EB-7843246EF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707" y="3614333"/>
            <a:ext cx="2632374" cy="26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313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97547-86A1-5009-DF11-2FAC1BED8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76CD-559A-3F91-2C93-E95358D5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293" y="606251"/>
            <a:ext cx="11746523" cy="1465604"/>
          </a:xfrm>
        </p:spPr>
        <p:txBody>
          <a:bodyPr>
            <a:normAutofit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B6AA4F-D485-4398-E398-D2B3CE98A9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FDE774-2EAE-BD55-A0B1-C331FD707A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45E209-F0F5-B0A8-8707-049073E04D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B40781-A7ED-43B3-1F2C-81F1DA24E7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3E8F4D-412E-8CAF-8FBD-47E7F6416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6491" y="2116781"/>
            <a:ext cx="3792627" cy="37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05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525" y="497137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383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Lataa ja asenna työkalut, linkit löytyvät tämän luennon lopusta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Aloita uusi projekti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Valitse React, Next Js, HTML, JS, TS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Github-repo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Koodaile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Katso YouTubesta tutoriaaleja ja kysy neuvoja ChatGPT:ltä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Kehity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Toista askeleet 5-8!</a:t>
            </a:r>
          </a:p>
        </p:txBody>
      </p:sp>
      <p:pic>
        <p:nvPicPr>
          <p:cNvPr id="3074" name="Picture 2" descr="Checklist Special Flat icon">
            <a:extLst>
              <a:ext uri="{FF2B5EF4-FFF2-40B4-BE49-F238E27FC236}">
                <a16:creationId xmlns:a16="http://schemas.microsoft.com/office/drawing/2014/main" id="{7C76DEC7-09E2-72ED-6B64-DA09E44C6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3" y="488473"/>
            <a:ext cx="1154954" cy="115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7437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5F67F1-E752-7DDC-7648-7613FF1DF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DCE2C-11DD-C11E-94B1-9C40A7D07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797" y="670322"/>
            <a:ext cx="5617285" cy="955185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6012B-4B8F-5B56-42A9-ACCCC868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 -profiili ja täytä se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LinkedIn -profiili ja täytä se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Etsi kiinnostavia työpaikkoja LinkedInistä, Oikotieltä ja Joblysta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Laita hakemuksia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Laita lisää hakemuksia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Valmistaudu huolella työhaastatteluun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olla itsevarma ja esitellä omaa projektiasi haastattelussa!</a:t>
            </a: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098" name="Picture 2" descr="Checklist Special Flat icon">
            <a:extLst>
              <a:ext uri="{FF2B5EF4-FFF2-40B4-BE49-F238E27FC236}">
                <a16:creationId xmlns:a16="http://schemas.microsoft.com/office/drawing/2014/main" id="{749C8336-72C6-B7CA-4FBD-C2263EB38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03" y="464825"/>
            <a:ext cx="1169194" cy="116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500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40D492-88F2-5E7F-2713-F9B58B9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071" y="2737087"/>
            <a:ext cx="3197541" cy="3197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5DB7F-4A37-8B3E-D327-632CE236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58D10-B077-DA58-1788-DEA87B06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3F795B-85CA-8BD5-DA67-4E6A04A51C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5881CB-C532-9CDD-E0CB-FD0C481D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5CB6546-93C5-F64C-0EF8-0657199B0EE7}"/>
              </a:ext>
            </a:extLst>
          </p:cNvPr>
          <p:cNvSpPr txBox="1">
            <a:spLocks/>
          </p:cNvSpPr>
          <p:nvPr/>
        </p:nvSpPr>
        <p:spPr>
          <a:xfrm>
            <a:off x="222738" y="1126603"/>
            <a:ext cx="11746523" cy="146560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Aloitetaan!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20000">
                    <a:srgbClr val="00DFF7"/>
                  </a:gs>
                  <a:gs pos="16000">
                    <a:srgbClr val="A921FF"/>
                  </a:gs>
                  <a:gs pos="96000">
                    <a:srgbClr val="A921FF"/>
                  </a:gs>
                  <a:gs pos="84000">
                    <a:srgbClr val="FF32F5"/>
                  </a:gs>
                  <a:gs pos="29000">
                    <a:srgbClr val="7030A0"/>
                  </a:gs>
                </a:gsLst>
                <a:lin ang="2700000" scaled="1"/>
              </a:gra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5970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onfetti PNG for carnival background. Party elements explosion of  multicolor confetti PNG. Colorful confetti isolated on a transparent  background. Festival elements. Birthday party celebration. 22952597 PNG">
            <a:extLst>
              <a:ext uri="{FF2B5EF4-FFF2-40B4-BE49-F238E27FC236}">
                <a16:creationId xmlns:a16="http://schemas.microsoft.com/office/drawing/2014/main" id="{5E25F3E9-A769-9D2F-1257-D7F0C6A8C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953785" y="-3639766"/>
            <a:ext cx="5606358" cy="493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311893-82F2-31E3-D3A7-8DEE0480D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980" y="2887574"/>
            <a:ext cx="3226525" cy="3226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0" y="5020919"/>
            <a:ext cx="1396175" cy="13961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7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7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2" descr="Confetti PNG for carnival background. Party elements explosion of  multicolor confetti PNG. Colorful confetti isolated on a transparent  background. Festival elements. Birthday party celebration. 22952597 PNG">
            <a:extLst>
              <a:ext uri="{FF2B5EF4-FFF2-40B4-BE49-F238E27FC236}">
                <a16:creationId xmlns:a16="http://schemas.microsoft.com/office/drawing/2014/main" id="{CE938800-8A24-1A6F-1C68-2B654B8ED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56432">
            <a:off x="-2871911" y="-2677539"/>
            <a:ext cx="5275729" cy="527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onfetti PNG for carnival background. Party elements explosion of  multicolor confetti PNG. Colorful confetti isolated on a transparent  background. Festival elements. Birthday party celebration. 22952597 PNG">
            <a:extLst>
              <a:ext uri="{FF2B5EF4-FFF2-40B4-BE49-F238E27FC236}">
                <a16:creationId xmlns:a16="http://schemas.microsoft.com/office/drawing/2014/main" id="{95DD778C-A8E1-D6D9-23F3-330E0CB41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7450">
            <a:off x="9358612" y="-2196960"/>
            <a:ext cx="5275729" cy="527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B5AD5E-34F4-407C-898F-3748C965DFBA}"/>
              </a:ext>
            </a:extLst>
          </p:cNvPr>
          <p:cNvSpPr txBox="1"/>
          <p:nvPr/>
        </p:nvSpPr>
        <p:spPr>
          <a:xfrm>
            <a:off x="3174690" y="1341765"/>
            <a:ext cx="60955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6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KIITOS!</a:t>
            </a:r>
            <a:endParaRPr lang="en-FI" sz="9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7597160-70ED-36EE-F9C0-0345394BBB52}"/>
              </a:ext>
            </a:extLst>
          </p:cNvPr>
          <p:cNvSpPr txBox="1">
            <a:spLocks/>
          </p:cNvSpPr>
          <p:nvPr/>
        </p:nvSpPr>
        <p:spPr>
          <a:xfrm>
            <a:off x="2808320" y="1414731"/>
            <a:ext cx="6095586" cy="146560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96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FFFF00"/>
                    </a:gs>
                    <a:gs pos="16000">
                      <a:srgbClr val="FFC000"/>
                    </a:gs>
                    <a:gs pos="96000">
                      <a:srgbClr val="C00000"/>
                    </a:gs>
                    <a:gs pos="53000">
                      <a:srgbClr val="FF8300"/>
                    </a:gs>
                    <a:gs pos="64000">
                      <a:srgbClr val="FFFF00"/>
                    </a:gs>
                    <a:gs pos="36000">
                      <a:schemeClr val="accent2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KIITOS!</a:t>
            </a:r>
            <a:endParaRPr lang="en-FI" sz="9600" b="1" dirty="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20000">
                    <a:srgbClr val="FFFF00"/>
                  </a:gs>
                  <a:gs pos="16000">
                    <a:srgbClr val="FFC000"/>
                  </a:gs>
                  <a:gs pos="96000">
                    <a:srgbClr val="C00000"/>
                  </a:gs>
                  <a:gs pos="53000">
                    <a:srgbClr val="FF8300"/>
                  </a:gs>
                  <a:gs pos="64000">
                    <a:srgbClr val="FFFF00"/>
                  </a:gs>
                  <a:gs pos="36000">
                    <a:schemeClr val="accent2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3596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114646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Kysymyksiä?</a:t>
            </a:r>
            <a:endParaRPr lang="en-FI" sz="60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11" y="5041867"/>
            <a:ext cx="1393108" cy="13931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A61151-6731-BA50-4E02-3552D63AD4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3262" y="2887574"/>
            <a:ext cx="3107996" cy="31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79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94A164-4552-EDD5-E1F7-0378912CF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46A6-1BF3-6965-A813-9F54B24BA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174" y="477912"/>
            <a:ext cx="7929282" cy="1325563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Linkit työkaluihin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C5A10-0583-98A1-AC6F-8FB4FB058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593" y="1803475"/>
            <a:ext cx="9284746" cy="4351338"/>
          </a:xfrm>
        </p:spPr>
        <p:txBody>
          <a:bodyPr>
            <a:normAutofit lnSpcReduction="10000"/>
          </a:bodyPr>
          <a:lstStyle/>
          <a:p>
            <a:r>
              <a:rPr lang="en-FI" dirty="0"/>
              <a:t>VSCode (</a:t>
            </a:r>
            <a:r>
              <a:rPr lang="en-GB" dirty="0">
                <a:hlinkClick r:id="rId3"/>
              </a:rPr>
              <a:t>https://code.visualstudio.com/</a:t>
            </a:r>
            <a:r>
              <a:rPr lang="en-FI" dirty="0"/>
              <a:t>)</a:t>
            </a:r>
          </a:p>
          <a:p>
            <a:r>
              <a:rPr lang="en-FI" dirty="0"/>
              <a:t>Chrome (</a:t>
            </a:r>
            <a:r>
              <a:rPr lang="en-GB" dirty="0">
                <a:hlinkClick r:id="rId4"/>
              </a:rPr>
              <a:t>https://www.google.com/chrome/</a:t>
            </a:r>
            <a:r>
              <a:rPr lang="en-FI" dirty="0"/>
              <a:t>)</a:t>
            </a:r>
          </a:p>
          <a:p>
            <a:r>
              <a:rPr lang="en-FI" dirty="0"/>
              <a:t>Node Js (</a:t>
            </a:r>
            <a:r>
              <a:rPr lang="en-GB" dirty="0">
                <a:hlinkClick r:id="rId5"/>
              </a:rPr>
              <a:t>https://nodejs.org/en</a:t>
            </a:r>
            <a:r>
              <a:rPr lang="en-GB" dirty="0"/>
              <a:t>, LTS-</a:t>
            </a:r>
            <a:r>
              <a:rPr lang="en-GB" dirty="0" err="1"/>
              <a:t>versio</a:t>
            </a:r>
            <a:r>
              <a:rPr lang="en-FI" dirty="0"/>
              <a:t>)</a:t>
            </a:r>
          </a:p>
          <a:p>
            <a:r>
              <a:rPr lang="en-FI" dirty="0"/>
              <a:t>GitHub Desktop (</a:t>
            </a:r>
            <a:r>
              <a:rPr lang="en-FI" dirty="0">
                <a:hlinkClick r:id="rId6"/>
              </a:rPr>
              <a:t>https://desktop.github.com/)</a:t>
            </a:r>
            <a:endParaRPr lang="en-FI" dirty="0"/>
          </a:p>
          <a:p>
            <a:r>
              <a:rPr lang="en-GB" dirty="0" err="1"/>
              <a:t>iTerm</a:t>
            </a:r>
            <a:r>
              <a:rPr lang="en-GB" dirty="0"/>
              <a:t> 2 (</a:t>
            </a:r>
            <a:r>
              <a:rPr lang="en-GB" dirty="0">
                <a:hlinkClick r:id="rId7"/>
              </a:rPr>
              <a:t>https://iterm2.com/</a:t>
            </a:r>
            <a:r>
              <a:rPr lang="en-GB" dirty="0"/>
              <a:t>)</a:t>
            </a:r>
            <a:endParaRPr lang="en-FI" dirty="0"/>
          </a:p>
          <a:p>
            <a:r>
              <a:rPr lang="en-GB" dirty="0" err="1"/>
              <a:t>PostMan</a:t>
            </a:r>
            <a:r>
              <a:rPr lang="en-GB" dirty="0"/>
              <a:t> (</a:t>
            </a:r>
            <a:r>
              <a:rPr lang="en-GB" dirty="0">
                <a:hlinkClick r:id="rId8"/>
              </a:rPr>
              <a:t>https://www.postman.com/</a:t>
            </a:r>
            <a:r>
              <a:rPr lang="en-GB" dirty="0"/>
              <a:t>)</a:t>
            </a:r>
            <a:endParaRPr lang="en-FI" dirty="0"/>
          </a:p>
          <a:p>
            <a:r>
              <a:rPr lang="en-FI" dirty="0"/>
              <a:t>HomeBrew, pakettienhallintasofta Macille (</a:t>
            </a:r>
            <a:r>
              <a:rPr lang="en-GB" dirty="0">
                <a:hlinkClick r:id="rId9"/>
              </a:rPr>
              <a:t>https://brew.sh/</a:t>
            </a:r>
            <a:r>
              <a:rPr lang="en-FI" dirty="0"/>
              <a:t>)</a:t>
            </a:r>
          </a:p>
          <a:p>
            <a:r>
              <a:rPr lang="en-FI" dirty="0"/>
              <a:t>Bootstrap, tyylikirjasto (</a:t>
            </a:r>
            <a:r>
              <a:rPr lang="en-GB" dirty="0">
                <a:hlinkClick r:id="rId10"/>
              </a:rPr>
              <a:t>https://getbootstrap.com/</a:t>
            </a:r>
            <a:r>
              <a:rPr lang="en-GB" dirty="0"/>
              <a:t>)</a:t>
            </a:r>
          </a:p>
          <a:p>
            <a:r>
              <a:rPr lang="en-GB" dirty="0"/>
              <a:t>Tail Wind CSS, </a:t>
            </a:r>
            <a:r>
              <a:rPr lang="en-GB" dirty="0" err="1"/>
              <a:t>tyylikirjasto</a:t>
            </a:r>
            <a:r>
              <a:rPr lang="en-GB" dirty="0"/>
              <a:t> (</a:t>
            </a:r>
            <a:r>
              <a:rPr lang="en-GB" dirty="0">
                <a:hlinkClick r:id="rId11"/>
              </a:rPr>
              <a:t>https://</a:t>
            </a:r>
            <a:r>
              <a:rPr lang="en-GB" dirty="0" err="1">
                <a:hlinkClick r:id="rId11"/>
              </a:rPr>
              <a:t>tailwindcss.com</a:t>
            </a:r>
            <a:r>
              <a:rPr lang="en-GB" dirty="0">
                <a:hlinkClick r:id="rId11"/>
              </a:rPr>
              <a:t>/</a:t>
            </a:r>
            <a:r>
              <a:rPr lang="en-GB" dirty="0"/>
              <a:t>)</a:t>
            </a:r>
            <a:endParaRPr lang="en-FI" dirty="0"/>
          </a:p>
          <a:p>
            <a:endParaRPr lang="en-FI" dirty="0"/>
          </a:p>
        </p:txBody>
      </p:sp>
      <p:pic>
        <p:nvPicPr>
          <p:cNvPr id="5122" name="Picture 2" descr="Link - Free ui icons">
            <a:extLst>
              <a:ext uri="{FF2B5EF4-FFF2-40B4-BE49-F238E27FC236}">
                <a16:creationId xmlns:a16="http://schemas.microsoft.com/office/drawing/2014/main" id="{7DBD2727-20EE-187A-5F16-94C776EBE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47" y="477912"/>
            <a:ext cx="1122827" cy="112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98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rgbClr val="CBFFC0"/>
            </a:gs>
            <a:gs pos="93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6A565E-DDF7-540F-39F6-36822B44A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DE8B8-B731-8A94-AD0E-C69B476E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3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on siis kyse?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1B650C-C9FD-9FB5-C004-429E734043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390855-D32E-6BD7-B3E0-A39828EADC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EA2A5E-F27C-56E7-CCCE-F38BF5DDB8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AD43F8-0C75-8AAF-0D4A-33267C342E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2261B2B-9778-DCDC-68FB-5E08CA9783AC}"/>
              </a:ext>
            </a:extLst>
          </p:cNvPr>
          <p:cNvSpPr txBox="1">
            <a:spLocks/>
          </p:cNvSpPr>
          <p:nvPr/>
        </p:nvSpPr>
        <p:spPr>
          <a:xfrm>
            <a:off x="605121" y="22520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I: Käsitteet</a:t>
            </a:r>
          </a:p>
        </p:txBody>
      </p:sp>
    </p:spTree>
    <p:extLst>
      <p:ext uri="{BB962C8B-B14F-4D97-AF65-F5344CB8AC3E}">
        <p14:creationId xmlns:p14="http://schemas.microsoft.com/office/powerpoint/2010/main" val="3139093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Mitä on frontend?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013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Webbisivujen visuaalinen toteutus ja toiminnallisuus,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käyttäjälle selaimessa näkyvä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6F513C-6428-851D-898F-7F045097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548" y="4650295"/>
            <a:ext cx="2852366" cy="4952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C37BC5-CE3D-3DCB-E527-01AAA750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74" y="2864720"/>
            <a:ext cx="4032116" cy="2826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2E7365-5F01-F1CB-260A-E3008C435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122"/>
          <a:stretch/>
        </p:blipFill>
        <p:spPr>
          <a:xfrm>
            <a:off x="4730550" y="3199855"/>
            <a:ext cx="3056770" cy="21563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435A23-3986-5280-BE3F-B1E225A6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181" y="3177732"/>
            <a:ext cx="3721100" cy="1384300"/>
          </a:xfrm>
          <a:prstGeom prst="rect">
            <a:avLst/>
          </a:prstGeom>
        </p:spPr>
      </p:pic>
      <p:pic>
        <p:nvPicPr>
          <p:cNvPr id="17" name="Picture 6" descr="Laptop - Free computer icons">
            <a:extLst>
              <a:ext uri="{FF2B5EF4-FFF2-40B4-BE49-F238E27FC236}">
                <a16:creationId xmlns:a16="http://schemas.microsoft.com/office/drawing/2014/main" id="{AEDDC608-1E49-9663-57F7-66647BA40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415" y="706782"/>
            <a:ext cx="636767" cy="63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203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8606A23-AFE0-BF47-857B-E826FCEF7E84}">
  <we:reference id="1bc88095-842c-4f95-b4d8-085627455efa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17993</TotalTime>
  <Words>1970</Words>
  <Application>Microsoft Macintosh PowerPoint</Application>
  <PresentationFormat>Widescreen</PresentationFormat>
  <Paragraphs>328</Paragraphs>
  <Slides>72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Calibri Light</vt:lpstr>
      <vt:lpstr>Fira Code</vt:lpstr>
      <vt:lpstr>Source Sans Pro</vt:lpstr>
      <vt:lpstr>Office Theme</vt:lpstr>
      <vt:lpstr>Polku Frontend-kehittäjäksi vuonna 2024</vt:lpstr>
      <vt:lpstr>Kenelle tämä on tarkoitettu?</vt:lpstr>
      <vt:lpstr>Kuka minä olen?</vt:lpstr>
      <vt:lpstr>PowerPoint Presentation</vt:lpstr>
      <vt:lpstr>PowerPoint Presentation</vt:lpstr>
      <vt:lpstr>Sisältö</vt:lpstr>
      <vt:lpstr>PowerPoint Presentation</vt:lpstr>
      <vt:lpstr>Mistä on siis kyse?</vt:lpstr>
      <vt:lpstr>Mitä on frontend?</vt:lpstr>
      <vt:lpstr>Frontendin mahdollistaa</vt:lpstr>
      <vt:lpstr>PowerPoint Presentation</vt:lpstr>
      <vt:lpstr>PowerPoint Presentation</vt:lpstr>
      <vt:lpstr>TypeScript</vt:lpstr>
      <vt:lpstr>PowerPoint Presentation</vt:lpstr>
      <vt:lpstr>Backend?</vt:lpstr>
      <vt:lpstr>PowerPoint Presentation</vt:lpstr>
      <vt:lpstr>Fullstack?</vt:lpstr>
      <vt:lpstr>Rajapinnat (API)</vt:lpstr>
      <vt:lpstr>PowerPoint Presentation</vt:lpstr>
      <vt:lpstr>Miten se käytännössä tehdään?</vt:lpstr>
      <vt:lpstr>Fronttiteknologioita on niin paljon…</vt:lpstr>
      <vt:lpstr>Miten päästä alkuun?</vt:lpstr>
      <vt:lpstr>Työkalut koodaamiseen</vt:lpstr>
      <vt:lpstr>PowerPoint Presentation</vt:lpstr>
      <vt:lpstr>Työkalut kommunikointiin</vt:lpstr>
      <vt:lpstr>PowerPoint Presentation</vt:lpstr>
      <vt:lpstr>Komentorivi</vt:lpstr>
      <vt:lpstr>PowerPoint Presentation</vt:lpstr>
      <vt:lpstr>Git-versionhallinta</vt:lpstr>
      <vt:lpstr>PowerPoint Presentation</vt:lpstr>
      <vt:lpstr>Aloita omalla projektilla</vt:lpstr>
      <vt:lpstr>Suosittelemani stackki</vt:lpstr>
      <vt:lpstr>Edistyneille</vt:lpstr>
      <vt:lpstr>Tein hienot sivut, mutta miten julkaisen ne nyt muiden nähtäväksi internettiin?</vt:lpstr>
      <vt:lpstr>Sivun julkaiseminen</vt:lpstr>
      <vt:lpstr>Miten opin lisää?</vt:lpstr>
      <vt:lpstr>Mistä hakea tietoa?</vt:lpstr>
      <vt:lpstr>Kurssit ja luennot</vt:lpstr>
      <vt:lpstr>Hyödynnä tekoälyä!</vt:lpstr>
      <vt:lpstr>PowerPoint Presentation</vt:lpstr>
      <vt:lpstr>PowerPoint Presentation</vt:lpstr>
      <vt:lpstr>Käytä Chrome DevToolsia</vt:lpstr>
      <vt:lpstr>PowerPoint Presentation</vt:lpstr>
      <vt:lpstr>Lopuksi optimoi sivusi</vt:lpstr>
      <vt:lpstr>PowerPoint Presentation</vt:lpstr>
      <vt:lpstr>Miten pysyä aallon harjalla?</vt:lpstr>
      <vt:lpstr>Työelämän arki ja vinkit</vt:lpstr>
      <vt:lpstr>Millaista työ sitten on käytännössä?</vt:lpstr>
      <vt:lpstr>PowerPoint Presentation</vt:lpstr>
      <vt:lpstr>Ketterä kehitys (agile development)</vt:lpstr>
      <vt:lpstr>PowerPoint Presentation</vt:lpstr>
      <vt:lpstr>Softan tekeminen on ryhmätyötä</vt:lpstr>
      <vt:lpstr>Työkieli on englanti</vt:lpstr>
      <vt:lpstr>Esimerkkityöpäivä</vt:lpstr>
      <vt:lpstr>Ensimmäistä työpaikkaa hakiessa</vt:lpstr>
      <vt:lpstr>GitHub-profiilin luonti</vt:lpstr>
      <vt:lpstr>GitHubin käyttö</vt:lpstr>
      <vt:lpstr>Luo tili heti tänään!  Älä odota!</vt:lpstr>
      <vt:lpstr>Olet osaava tyyppi, mutta miten tuot sen muille ilmi?</vt:lpstr>
      <vt:lpstr>Luo tili heti tänään!  Älä odota!</vt:lpstr>
      <vt:lpstr>Työpaikkailmoitukset</vt:lpstr>
      <vt:lpstr>Mistä löydän työpaikat?</vt:lpstr>
      <vt:lpstr>Harjoittelut (trainee)</vt:lpstr>
      <vt:lpstr>Sertifikaatit</vt:lpstr>
      <vt:lpstr>Haastattelussa</vt:lpstr>
      <vt:lpstr>Onnea matkaan!</vt:lpstr>
      <vt:lpstr>Tiivistelmä</vt:lpstr>
      <vt:lpstr>Tiivistelmä I</vt:lpstr>
      <vt:lpstr>Tiivistelmä II</vt:lpstr>
      <vt:lpstr>PowerPoint Presentation</vt:lpstr>
      <vt:lpstr>Kysymyksiä?</vt:lpstr>
      <vt:lpstr>Linkit työkaluihin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Polku Frontend-kehittäjäksi vuonna 2024</dc:title>
  <dc:creator>Virtanen Erkka</dc:creator>
  <cp:lastModifiedBy>Virtanen Erkka</cp:lastModifiedBy>
  <cp:revision>155</cp:revision>
  <dcterms:created xsi:type="dcterms:W3CDTF">2023-12-27T10:00:06Z</dcterms:created>
  <dcterms:modified xsi:type="dcterms:W3CDTF">2024-02-13T20:54:14Z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9079aae-29ab-493c-b557-2a0104b8cd4c_Enabled">
    <vt:lpwstr>true</vt:lpwstr>
  </property>
  <property fmtid="{D5CDD505-2E9C-101B-9397-08002B2CF9AE}" pid="3" name="MSIP_Label_d9079aae-29ab-493c-b557-2a0104b8cd4c_SetDate">
    <vt:lpwstr>2024-01-29T09:41:45Z</vt:lpwstr>
  </property>
  <property fmtid="{D5CDD505-2E9C-101B-9397-08002B2CF9AE}" pid="4" name="MSIP_Label_d9079aae-29ab-493c-b557-2a0104b8cd4c_Method">
    <vt:lpwstr>Privileged</vt:lpwstr>
  </property>
  <property fmtid="{D5CDD505-2E9C-101B-9397-08002B2CF9AE}" pid="5" name="MSIP_Label_d9079aae-29ab-493c-b557-2a0104b8cd4c_Name">
    <vt:lpwstr>d9079aae-29ab-493c-b557-2a0104b8cd4c</vt:lpwstr>
  </property>
  <property fmtid="{D5CDD505-2E9C-101B-9397-08002B2CF9AE}" pid="6" name="MSIP_Label_d9079aae-29ab-493c-b557-2a0104b8cd4c_SiteId">
    <vt:lpwstr>1676489c-5c72-46b7-ba63-9ab90c4aad44</vt:lpwstr>
  </property>
  <property fmtid="{D5CDD505-2E9C-101B-9397-08002B2CF9AE}" pid="7" name="MSIP_Label_d9079aae-29ab-493c-b557-2a0104b8cd4c_ActionId">
    <vt:lpwstr>52aaf23e-d56d-45f0-901d-f09a5ba4d968</vt:lpwstr>
  </property>
  <property fmtid="{D5CDD505-2E9C-101B-9397-08002B2CF9AE}" pid="8" name="MSIP_Label_d9079aae-29ab-493c-b557-2a0104b8cd4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Sensitivity: Open</vt:lpwstr>
  </property>
</Properties>
</file>